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259" r:id="rId3"/>
    <p:sldId id="317" r:id="rId4"/>
    <p:sldId id="679" r:id="rId5"/>
    <p:sldId id="680" r:id="rId6"/>
    <p:sldId id="681" r:id="rId7"/>
    <p:sldId id="665" r:id="rId8"/>
    <p:sldId id="666" r:id="rId9"/>
    <p:sldId id="667" r:id="rId10"/>
    <p:sldId id="663" r:id="rId11"/>
    <p:sldId id="664" r:id="rId12"/>
    <p:sldId id="682" r:id="rId13"/>
    <p:sldId id="683" r:id="rId14"/>
    <p:sldId id="684" r:id="rId15"/>
    <p:sldId id="685" r:id="rId16"/>
    <p:sldId id="686" r:id="rId17"/>
    <p:sldId id="687" r:id="rId18"/>
    <p:sldId id="688" r:id="rId19"/>
    <p:sldId id="689" r:id="rId20"/>
    <p:sldId id="690" r:id="rId21"/>
    <p:sldId id="691" r:id="rId22"/>
    <p:sldId id="692" r:id="rId23"/>
    <p:sldId id="693" r:id="rId24"/>
    <p:sldId id="694" r:id="rId25"/>
    <p:sldId id="695" r:id="rId26"/>
    <p:sldId id="696" r:id="rId27"/>
    <p:sldId id="697" r:id="rId28"/>
    <p:sldId id="698" r:id="rId29"/>
    <p:sldId id="699" r:id="rId30"/>
    <p:sldId id="700" r:id="rId31"/>
    <p:sldId id="701" r:id="rId32"/>
    <p:sldId id="702" r:id="rId33"/>
    <p:sldId id="703" r:id="rId34"/>
    <p:sldId id="704" r:id="rId35"/>
    <p:sldId id="705" r:id="rId36"/>
    <p:sldId id="706" r:id="rId37"/>
    <p:sldId id="707" r:id="rId38"/>
    <p:sldId id="708" r:id="rId39"/>
    <p:sldId id="709" r:id="rId40"/>
    <p:sldId id="710" r:id="rId41"/>
    <p:sldId id="711" r:id="rId42"/>
    <p:sldId id="712"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708"/>
  </p:normalViewPr>
  <p:slideViewPr>
    <p:cSldViewPr snapToGrid="0" snapToObjects="1">
      <p:cViewPr varScale="1">
        <p:scale>
          <a:sx n="88" d="100"/>
          <a:sy n="88" d="100"/>
        </p:scale>
        <p:origin x="166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884C54-24D6-4541-A141-941A254C50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4CA23B-4543-6848-A1F2-B2B4EA560C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FAA3C7-9619-3645-ACF3-805F7D990BA6}" type="datetimeFigureOut">
              <a:rPr lang="en-US" smtClean="0"/>
              <a:t>2/24/19</a:t>
            </a:fld>
            <a:endParaRPr lang="en-US"/>
          </a:p>
        </p:txBody>
      </p:sp>
      <p:sp>
        <p:nvSpPr>
          <p:cNvPr id="4" name="Footer Placeholder 3">
            <a:extLst>
              <a:ext uri="{FF2B5EF4-FFF2-40B4-BE49-F238E27FC236}">
                <a16:creationId xmlns:a16="http://schemas.microsoft.com/office/drawing/2014/main" id="{A842D8FC-80B7-3040-A0EB-28DD33CDB7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0801F5-ED59-3F44-B9FA-B082807D7F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6B291A-C537-2241-9C36-BCE743E8F3D6}" type="slidenum">
              <a:rPr lang="en-US" smtClean="0"/>
              <a:t>‹#›</a:t>
            </a:fld>
            <a:endParaRPr lang="en-US"/>
          </a:p>
        </p:txBody>
      </p:sp>
    </p:spTree>
    <p:extLst>
      <p:ext uri="{BB962C8B-B14F-4D97-AF65-F5344CB8AC3E}">
        <p14:creationId xmlns:p14="http://schemas.microsoft.com/office/powerpoint/2010/main" val="767520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E75E8-16C8-F744-82A9-538729ECDA63}" type="datetimeFigureOut">
              <a:rPr lang="en-US" smtClean="0"/>
              <a:t>2/24/19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523A2-7DDE-414B-86CF-218FC1AD6C32}" type="slidenum">
              <a:rPr lang="en-US" smtClean="0"/>
              <a:t>‹#›</a:t>
            </a:fld>
            <a:endParaRPr lang="en-US"/>
          </a:p>
        </p:txBody>
      </p:sp>
    </p:spTree>
    <p:extLst>
      <p:ext uri="{BB962C8B-B14F-4D97-AF65-F5344CB8AC3E}">
        <p14:creationId xmlns:p14="http://schemas.microsoft.com/office/powerpoint/2010/main" val="338321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944D85E4-8946-F44F-8FAC-B3F12313269D}" type="slidenum">
              <a:rPr lang="en-US" sz="1200"/>
              <a:pPr eaLnBrk="1" hangingPunct="1"/>
              <a:t>23</a:t>
            </a:fld>
            <a:endParaRPr lang="en-US" sz="120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rPr>
              <a:t>Figure 14-8b </a:t>
            </a:r>
            <a:r>
              <a:rPr lang="en-US">
                <a:latin typeface="Calibri" charset="0"/>
                <a:ea typeface="MS PGothic" charset="0"/>
              </a:rPr>
              <a:t>Illustration of the concept of overlapping genes. (a) An mRNA sequence initiated at two different AUG positions out of frame with one another will give rise to two distinct amino acid sequences. (b) The relative positions of the sequences encoding seven polypeptides of the phage </a:t>
            </a:r>
            <a:endParaRPr lang="en-GB">
              <a:latin typeface="Calibri" charset="0"/>
              <a:ea typeface="MS PGothic" charset="0"/>
            </a:endParaRPr>
          </a:p>
        </p:txBody>
      </p:sp>
    </p:spTree>
    <p:extLst>
      <p:ext uri="{BB962C8B-B14F-4D97-AF65-F5344CB8AC3E}">
        <p14:creationId xmlns:p14="http://schemas.microsoft.com/office/powerpoint/2010/main" val="165500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A7B6EB64-50B5-DD4A-8B19-0D20556CED5B}" type="slidenum">
              <a:rPr lang="en-US" sz="1200"/>
              <a:pPr eaLnBrk="1" hangingPunct="1"/>
              <a:t>26</a:t>
            </a:fld>
            <a:endParaRPr lang="en-US" sz="120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rPr>
              <a:t>Figure 14-9a </a:t>
            </a:r>
            <a:r>
              <a:rPr lang="en-US">
                <a:latin typeface="Calibri" charset="0"/>
                <a:ea typeface="MS PGothic" charset="0"/>
              </a:rPr>
              <a:t>The early stages of transcription in prokaryotes, showing (a) the components of the process; (b) template binding at the –10 site involving the sigma subunit of RNA polymerase and subsequent initiation of RNA synthesis; and (c) chain elongation, after the sigma subunit has dissociated from  the transcription complex and the enzyme moves along the DNA template.</a:t>
            </a:r>
            <a:endParaRPr lang="en-GB">
              <a:latin typeface="Calibri" charset="0"/>
              <a:ea typeface="MS PGothic" charset="0"/>
            </a:endParaRPr>
          </a:p>
        </p:txBody>
      </p:sp>
    </p:spTree>
    <p:extLst>
      <p:ext uri="{BB962C8B-B14F-4D97-AF65-F5344CB8AC3E}">
        <p14:creationId xmlns:p14="http://schemas.microsoft.com/office/powerpoint/2010/main" val="526139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EDE77A4B-9EC1-A14D-A9DA-74499ED4DFF2}" type="slidenum">
              <a:rPr lang="en-US" sz="1200"/>
              <a:pPr eaLnBrk="1" hangingPunct="1"/>
              <a:t>27</a:t>
            </a:fld>
            <a:endParaRPr lang="en-US" sz="120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rPr>
              <a:t>Figure 14-9b </a:t>
            </a:r>
            <a:r>
              <a:rPr lang="en-US">
                <a:latin typeface="Calibri" charset="0"/>
                <a:ea typeface="MS PGothic" charset="0"/>
              </a:rPr>
              <a:t>The early stages of transcription in prokaryotes, showing (a) the components of the process; (b) template binding at the –10 site involving the sigma subunit of RNA polymerase and subsequent initiation of RNA synthesis; and (c) chain elongation, after the sigma subunit has dissociated from  the transcription complex and the enzyme moves along the DNA template.</a:t>
            </a:r>
            <a:endParaRPr lang="en-GB">
              <a:latin typeface="Calibri" charset="0"/>
              <a:ea typeface="MS PGothic" charset="0"/>
            </a:endParaRPr>
          </a:p>
        </p:txBody>
      </p:sp>
    </p:spTree>
    <p:extLst>
      <p:ext uri="{BB962C8B-B14F-4D97-AF65-F5344CB8AC3E}">
        <p14:creationId xmlns:p14="http://schemas.microsoft.com/office/powerpoint/2010/main" val="3797135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219306AB-9169-A443-8626-79833A9CC070}" type="slidenum">
              <a:rPr lang="en-US" sz="1200"/>
              <a:pPr eaLnBrk="1" hangingPunct="1"/>
              <a:t>28</a:t>
            </a:fld>
            <a:endParaRPr lang="en-US" sz="120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rPr>
              <a:t>Figure 14-9c </a:t>
            </a:r>
            <a:r>
              <a:rPr lang="en-US">
                <a:latin typeface="Calibri" charset="0"/>
                <a:ea typeface="MS PGothic" charset="0"/>
              </a:rPr>
              <a:t>The early stages of transcription in prokaryotes, showing (a) the components of the process; (b) template binding at the –10 site involving the sigma subunit of RNA polymerase and subsequent initiation of RNA synthesis; and (c) chain elongation, after the sigma subunit has dissociated from  the transcription complex and the enzyme moves along the DNA template.</a:t>
            </a:r>
            <a:endParaRPr lang="en-GB">
              <a:latin typeface="Calibri" charset="0"/>
              <a:ea typeface="MS PGothic" charset="0"/>
            </a:endParaRPr>
          </a:p>
        </p:txBody>
      </p:sp>
    </p:spTree>
    <p:extLst>
      <p:ext uri="{BB962C8B-B14F-4D97-AF65-F5344CB8AC3E}">
        <p14:creationId xmlns:p14="http://schemas.microsoft.com/office/powerpoint/2010/main" val="2573190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8BD10F-DA95-E04B-97F0-FA7FDA233CAF}"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2018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69139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55200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311635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BD10F-DA95-E04B-97F0-FA7FDA233CAF}"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3817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8BD10F-DA95-E04B-97F0-FA7FDA233CAF}"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52097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8BD10F-DA95-E04B-97F0-FA7FDA233CAF}" type="datetimeFigureOut">
              <a:rPr lang="en-US" smtClean="0"/>
              <a:t>2/24/19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7560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8BD10F-DA95-E04B-97F0-FA7FDA233CAF}" type="datetimeFigureOut">
              <a:rPr lang="en-US" smtClean="0"/>
              <a:t>2/24/19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8179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BD10F-DA95-E04B-97F0-FA7FDA233CAF}" type="datetimeFigureOut">
              <a:rPr lang="en-US" smtClean="0"/>
              <a:t>2/24/19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85205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74600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49991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BD10F-DA95-E04B-97F0-FA7FDA233CAF}" type="datetimeFigureOut">
              <a:rPr lang="en-US" smtClean="0"/>
              <a:t>2/24/19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40E31-20F5-5749-AAC6-FE10980BF84B}" type="slidenum">
              <a:rPr lang="en-US" smtClean="0"/>
              <a:t>‹#›</a:t>
            </a:fld>
            <a:endParaRPr lang="en-US"/>
          </a:p>
        </p:txBody>
      </p:sp>
    </p:spTree>
    <p:extLst>
      <p:ext uri="{BB962C8B-B14F-4D97-AF65-F5344CB8AC3E}">
        <p14:creationId xmlns:p14="http://schemas.microsoft.com/office/powerpoint/2010/main" val="281121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dnalc.org/resources/3d/12-transcription-basic.html" TargetMode="External"/><Relationship Id="rId2" Type="http://schemas.openxmlformats.org/officeDocument/2006/relationships/hyperlink" Target="file:///Volumes/Klug_IRCD/Chapter_14/A_Prepared_PowerPoint_Tools/Animations_in_PowerPoint/14-1_7a_Transcription.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Lecture 16</a:t>
            </a:r>
            <a:br>
              <a:rPr lang="en-US" dirty="0"/>
            </a:br>
            <a:r>
              <a:rPr lang="en-US" dirty="0"/>
              <a:t>February 25</a:t>
            </a:r>
            <a:r>
              <a:rPr lang="en-US" baseline="30000" dirty="0"/>
              <a:t>th</a:t>
            </a:r>
            <a:r>
              <a:rPr lang="en-US" dirty="0"/>
              <a:t>, 2019</a:t>
            </a:r>
          </a:p>
        </p:txBody>
      </p:sp>
      <p:pic>
        <p:nvPicPr>
          <p:cNvPr id="4" name="Picture 3"/>
          <p:cNvPicPr>
            <a:picLocks noChangeAspect="1"/>
          </p:cNvPicPr>
          <p:nvPr/>
        </p:nvPicPr>
        <p:blipFill>
          <a:blip r:embed="rId2"/>
          <a:stretch>
            <a:fillRect/>
          </a:stretch>
        </p:blipFill>
        <p:spPr>
          <a:xfrm>
            <a:off x="2915497" y="940255"/>
            <a:ext cx="3439205" cy="919098"/>
          </a:xfrm>
          <a:prstGeom prst="rect">
            <a:avLst/>
          </a:prstGeom>
        </p:spPr>
      </p:pic>
    </p:spTree>
    <p:extLst>
      <p:ext uri="{BB962C8B-B14F-4D97-AF65-F5344CB8AC3E}">
        <p14:creationId xmlns:p14="http://schemas.microsoft.com/office/powerpoint/2010/main" val="390056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a:latin typeface="Calibri" charset="0"/>
                <a:ea typeface="MS PGothic" charset="0"/>
              </a:rPr>
              <a:t>RNA polymerase</a:t>
            </a:r>
          </a:p>
        </p:txBody>
      </p:sp>
      <p:sp>
        <p:nvSpPr>
          <p:cNvPr id="40962" name="Content Placeholder 2"/>
          <p:cNvSpPr>
            <a:spLocks noGrp="1"/>
          </p:cNvSpPr>
          <p:nvPr>
            <p:ph idx="1"/>
          </p:nvPr>
        </p:nvSpPr>
        <p:spPr/>
        <p:txBody>
          <a:bodyPr/>
          <a:lstStyle/>
          <a:p>
            <a:r>
              <a:rPr lang="en-US">
                <a:latin typeface="Calibri" charset="0"/>
                <a:ea typeface="MS PGothic" charset="0"/>
              </a:rPr>
              <a:t>Biochemists turned back to </a:t>
            </a:r>
            <a:r>
              <a:rPr lang="en-US" i="1">
                <a:latin typeface="Calibri" charset="0"/>
                <a:ea typeface="MS PGothic" charset="0"/>
              </a:rPr>
              <a:t>E. coli </a:t>
            </a:r>
            <a:r>
              <a:rPr lang="en-US">
                <a:latin typeface="Calibri" charset="0"/>
                <a:ea typeface="MS PGothic" charset="0"/>
              </a:rPr>
              <a:t>to study the enzyme in detail.  </a:t>
            </a:r>
          </a:p>
          <a:p>
            <a:pPr lvl="1"/>
            <a:r>
              <a:rPr lang="en-US">
                <a:latin typeface="Calibri" charset="0"/>
                <a:ea typeface="MS PGothic" charset="0"/>
              </a:rPr>
              <a:t>RNA polymerase is a complex of 5  protein subunits</a:t>
            </a:r>
          </a:p>
          <a:p>
            <a:pPr lvl="2"/>
            <a:r>
              <a:rPr lang="en-US">
                <a:latin typeface="Symbol" charset="0"/>
                <a:ea typeface="ＭＳ Ｐゴシック" charset="0"/>
                <a:cs typeface="ＭＳ Ｐゴシック" charset="0"/>
              </a:rPr>
              <a:t>a </a:t>
            </a:r>
            <a:r>
              <a:rPr lang="en-US">
                <a:latin typeface="Calibri" charset="0"/>
                <a:ea typeface="ＭＳ Ｐゴシック" charset="0"/>
                <a:cs typeface="ＭＳ Ｐゴシック" charset="0"/>
              </a:rPr>
              <a:t>(2 of these)</a:t>
            </a:r>
          </a:p>
          <a:p>
            <a:pPr lvl="2"/>
            <a:r>
              <a:rPr lang="en-US">
                <a:latin typeface="Symbol" charset="0"/>
                <a:ea typeface="ＭＳ Ｐゴシック" charset="0"/>
                <a:cs typeface="ＭＳ Ｐゴシック" charset="0"/>
              </a:rPr>
              <a:t>b</a:t>
            </a:r>
          </a:p>
          <a:p>
            <a:pPr lvl="2"/>
            <a:r>
              <a:rPr lang="en-US">
                <a:latin typeface="Symbol" charset="0"/>
                <a:ea typeface="ＭＳ Ｐゴシック" charset="0"/>
                <a:cs typeface="ＭＳ Ｐゴシック" charset="0"/>
              </a:rPr>
              <a:t>b’		</a:t>
            </a:r>
            <a:r>
              <a:rPr lang="en-US">
                <a:latin typeface="Calibri" charset="0"/>
                <a:ea typeface="ＭＳ Ｐゴシック" charset="0"/>
                <a:cs typeface="ＭＳ Ｐゴシック" charset="0"/>
              </a:rPr>
              <a:t>actual polymerase activity</a:t>
            </a:r>
            <a:endParaRPr lang="en-US">
              <a:latin typeface="Symbol" charset="0"/>
              <a:ea typeface="ＭＳ Ｐゴシック" charset="0"/>
              <a:cs typeface="ＭＳ Ｐゴシック" charset="0"/>
            </a:endParaRPr>
          </a:p>
          <a:p>
            <a:pPr lvl="2"/>
            <a:r>
              <a:rPr lang="en-US">
                <a:latin typeface="Symbol" charset="0"/>
                <a:ea typeface="ＭＳ Ｐゴシック" charset="0"/>
                <a:cs typeface="ＭＳ Ｐゴシック" charset="0"/>
              </a:rPr>
              <a:t>w</a:t>
            </a:r>
          </a:p>
          <a:p>
            <a:pPr lvl="2"/>
            <a:r>
              <a:rPr lang="en-US">
                <a:latin typeface="Symbol" charset="0"/>
                <a:ea typeface="ＭＳ Ｐゴシック" charset="0"/>
                <a:cs typeface="ＭＳ Ｐゴシック" charset="0"/>
              </a:rPr>
              <a:t>s</a:t>
            </a:r>
          </a:p>
          <a:p>
            <a:pPr lvl="2"/>
            <a:endParaRPr lang="en-US">
              <a:latin typeface="Calibri" charset="0"/>
              <a:ea typeface="MS PGothic" charset="0"/>
            </a:endParaRPr>
          </a:p>
        </p:txBody>
      </p:sp>
      <p:sp>
        <p:nvSpPr>
          <p:cNvPr id="4" name="Right Brace 3"/>
          <p:cNvSpPr/>
          <p:nvPr/>
        </p:nvSpPr>
        <p:spPr>
          <a:xfrm>
            <a:off x="2271713" y="4152900"/>
            <a:ext cx="257175" cy="711200"/>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pic>
        <p:nvPicPr>
          <p:cNvPr id="4096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67450" y="4457700"/>
            <a:ext cx="27051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72813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endParaRPr lang="en-US">
              <a:latin typeface="Calibri" charset="0"/>
              <a:ea typeface="MS PGothic" charset="0"/>
            </a:endParaRPr>
          </a:p>
        </p:txBody>
      </p:sp>
      <p:sp>
        <p:nvSpPr>
          <p:cNvPr id="41986" name="Content Placeholder 2"/>
          <p:cNvSpPr>
            <a:spLocks noGrp="1"/>
          </p:cNvSpPr>
          <p:nvPr>
            <p:ph idx="1"/>
          </p:nvPr>
        </p:nvSpPr>
        <p:spPr/>
        <p:txBody>
          <a:bodyPr/>
          <a:lstStyle/>
          <a:p>
            <a:r>
              <a:rPr lang="en-US" dirty="0">
                <a:latin typeface="Calibri" charset="0"/>
                <a:ea typeface="MS PGothic" charset="0"/>
              </a:rPr>
              <a:t>The </a:t>
            </a:r>
            <a:r>
              <a:rPr lang="en-US" dirty="0">
                <a:latin typeface="Symbol" charset="0"/>
                <a:ea typeface="MS PGothic" charset="0"/>
                <a:cs typeface="Symbol" charset="0"/>
              </a:rPr>
              <a:t>a</a:t>
            </a:r>
            <a:r>
              <a:rPr lang="en-US" dirty="0">
                <a:latin typeface="Calibri" charset="0"/>
                <a:ea typeface="MS PGothic" charset="0"/>
              </a:rPr>
              <a:t> and </a:t>
            </a:r>
            <a:r>
              <a:rPr lang="en-US" dirty="0">
                <a:latin typeface="Symbol" charset="0"/>
                <a:ea typeface="MS PGothic" charset="0"/>
                <a:cs typeface="Symbol" charset="0"/>
              </a:rPr>
              <a:t>w</a:t>
            </a:r>
            <a:r>
              <a:rPr lang="en-US" dirty="0">
                <a:latin typeface="Calibri" charset="0"/>
                <a:ea typeface="MS PGothic" charset="0"/>
              </a:rPr>
              <a:t> subunits assist in assembling the whole complex---called the </a:t>
            </a:r>
            <a:r>
              <a:rPr lang="en-US" b="1" i="1" dirty="0" err="1">
                <a:latin typeface="Calibri" charset="0"/>
                <a:ea typeface="MS PGothic" charset="0"/>
              </a:rPr>
              <a:t>holoenzyme</a:t>
            </a:r>
            <a:r>
              <a:rPr lang="en-US" dirty="0">
                <a:latin typeface="Calibri" charset="0"/>
                <a:ea typeface="MS PGothic" charset="0"/>
              </a:rPr>
              <a:t>.</a:t>
            </a:r>
          </a:p>
          <a:p>
            <a:endParaRPr lang="en-US" dirty="0">
              <a:latin typeface="Calibri" charset="0"/>
              <a:ea typeface="MS PGothic" charset="0"/>
            </a:endParaRPr>
          </a:p>
          <a:p>
            <a:r>
              <a:rPr lang="en-US" dirty="0">
                <a:latin typeface="Calibri" charset="0"/>
                <a:ea typeface="MS PGothic" charset="0"/>
              </a:rPr>
              <a:t>The</a:t>
            </a:r>
            <a:r>
              <a:rPr lang="en-US" dirty="0">
                <a:latin typeface="Symbol" charset="0"/>
                <a:ea typeface="MS PGothic" charset="0"/>
                <a:cs typeface="Symbol" charset="0"/>
              </a:rPr>
              <a:t> s </a:t>
            </a:r>
            <a:r>
              <a:rPr lang="en-US" dirty="0">
                <a:latin typeface="Calibri" charset="0"/>
                <a:ea typeface="MS PGothic" charset="0"/>
              </a:rPr>
              <a:t>subunit is also called the </a:t>
            </a:r>
            <a:r>
              <a:rPr lang="en-US" b="1" i="1" dirty="0">
                <a:latin typeface="Symbol" charset="0"/>
                <a:ea typeface="MS PGothic" charset="0"/>
                <a:cs typeface="Symbol" charset="0"/>
              </a:rPr>
              <a:t>s</a:t>
            </a:r>
            <a:r>
              <a:rPr lang="en-US" b="1" i="1" dirty="0">
                <a:latin typeface="Calibri" charset="0"/>
                <a:ea typeface="MS PGothic" charset="0"/>
              </a:rPr>
              <a:t>  factor </a:t>
            </a:r>
            <a:r>
              <a:rPr lang="en-US" dirty="0">
                <a:latin typeface="Calibri" charset="0"/>
                <a:ea typeface="MS PGothic" charset="0"/>
              </a:rPr>
              <a:t>and is essential for transcription initiation. It binds to the gene promoters.</a:t>
            </a:r>
          </a:p>
        </p:txBody>
      </p:sp>
    </p:spTree>
    <p:extLst>
      <p:ext uri="{BB962C8B-B14F-4D97-AF65-F5344CB8AC3E}">
        <p14:creationId xmlns:p14="http://schemas.microsoft.com/office/powerpoint/2010/main" val="54658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endParaRPr lang="en-US">
              <a:latin typeface="Calibri" charset="0"/>
              <a:ea typeface="MS PGothic" charset="0"/>
            </a:endParaRPr>
          </a:p>
        </p:txBody>
      </p:sp>
      <p:sp>
        <p:nvSpPr>
          <p:cNvPr id="44034" name="Content Placeholder 2"/>
          <p:cNvSpPr>
            <a:spLocks noGrp="1"/>
          </p:cNvSpPr>
          <p:nvPr>
            <p:ph idx="1"/>
          </p:nvPr>
        </p:nvSpPr>
        <p:spPr/>
        <p:txBody>
          <a:bodyPr/>
          <a:lstStyle/>
          <a:p>
            <a:r>
              <a:rPr lang="en-US" dirty="0">
                <a:latin typeface="Calibri" charset="0"/>
                <a:ea typeface="MS PGothic" charset="0"/>
              </a:rPr>
              <a:t>There are several different </a:t>
            </a:r>
            <a:r>
              <a:rPr lang="en-US" dirty="0">
                <a:latin typeface="Symbol" charset="0"/>
                <a:ea typeface="MS PGothic" charset="0"/>
                <a:cs typeface="Symbol" charset="0"/>
              </a:rPr>
              <a:t>s</a:t>
            </a:r>
            <a:r>
              <a:rPr lang="en-US" dirty="0">
                <a:latin typeface="Calibri" charset="0"/>
                <a:ea typeface="MS PGothic" charset="0"/>
              </a:rPr>
              <a:t> factors made by </a:t>
            </a:r>
            <a:r>
              <a:rPr lang="en-US" i="1" dirty="0">
                <a:latin typeface="Calibri" charset="0"/>
                <a:ea typeface="MS PGothic" charset="0"/>
              </a:rPr>
              <a:t>E. coli</a:t>
            </a:r>
            <a:r>
              <a:rPr lang="en-US" dirty="0">
                <a:latin typeface="Calibri" charset="0"/>
                <a:ea typeface="MS PGothic" charset="0"/>
              </a:rPr>
              <a:t>, which differ slightly in amino acid sequence and shape. (see upcoming slide)</a:t>
            </a:r>
          </a:p>
          <a:p>
            <a:endParaRPr lang="en-US" dirty="0">
              <a:latin typeface="Calibri" charset="0"/>
              <a:ea typeface="MS PGothic" charset="0"/>
            </a:endParaRPr>
          </a:p>
          <a:p>
            <a:r>
              <a:rPr lang="en-US" dirty="0">
                <a:latin typeface="Calibri" charset="0"/>
                <a:ea typeface="MS PGothic" charset="0"/>
              </a:rPr>
              <a:t>They have in common, the ability to bind specific sequence of </a:t>
            </a:r>
            <a:r>
              <a:rPr lang="en-US" i="1" dirty="0">
                <a:latin typeface="Calibri" charset="0"/>
                <a:ea typeface="MS PGothic" charset="0"/>
              </a:rPr>
              <a:t>E. coli</a:t>
            </a:r>
            <a:r>
              <a:rPr lang="en-US" dirty="0">
                <a:latin typeface="Calibri" charset="0"/>
                <a:ea typeface="MS PGothic" charset="0"/>
              </a:rPr>
              <a:t> genes.  The sequence they bind is known as the gene </a:t>
            </a:r>
            <a:r>
              <a:rPr lang="en-US" i="1" dirty="0">
                <a:latin typeface="Calibri" charset="0"/>
                <a:ea typeface="MS PGothic" charset="0"/>
              </a:rPr>
              <a:t>promoter</a:t>
            </a:r>
            <a:r>
              <a:rPr lang="en-US" dirty="0">
                <a:latin typeface="Calibri" charset="0"/>
                <a:ea typeface="MS PGothic" charset="0"/>
              </a:rPr>
              <a:t>.  (shown in yellow—next slide).</a:t>
            </a:r>
          </a:p>
        </p:txBody>
      </p:sp>
    </p:spTree>
    <p:extLst>
      <p:ext uri="{BB962C8B-B14F-4D97-AF65-F5344CB8AC3E}">
        <p14:creationId xmlns:p14="http://schemas.microsoft.com/office/powerpoint/2010/main" val="1563431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normAutofit fontScale="90000"/>
          </a:bodyPr>
          <a:lstStyle/>
          <a:p>
            <a:r>
              <a:rPr lang="en-US">
                <a:latin typeface="Calibri" charset="0"/>
                <a:ea typeface="MS PGothic" charset="0"/>
              </a:rPr>
              <a:t>Structure of an </a:t>
            </a:r>
            <a:r>
              <a:rPr lang="en-US" i="1">
                <a:latin typeface="Calibri" charset="0"/>
                <a:ea typeface="MS PGothic" charset="0"/>
              </a:rPr>
              <a:t>E. coli </a:t>
            </a:r>
            <a:r>
              <a:rPr lang="en-US">
                <a:latin typeface="Calibri" charset="0"/>
                <a:ea typeface="MS PGothic" charset="0"/>
              </a:rPr>
              <a:t>gene….</a:t>
            </a:r>
            <a:br>
              <a:rPr lang="en-US">
                <a:latin typeface="Calibri" charset="0"/>
                <a:ea typeface="MS PGothic" charset="0"/>
              </a:rPr>
            </a:br>
            <a:endParaRPr lang="en-US">
              <a:latin typeface="Calibri" charset="0"/>
              <a:ea typeface="MS PGothic" charset="0"/>
            </a:endParaRPr>
          </a:p>
        </p:txBody>
      </p:sp>
      <p:pic>
        <p:nvPicPr>
          <p:cNvPr id="45058"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75677" r="-75677"/>
          <a:stretch>
            <a:fillRect/>
          </a:stretch>
        </p:blipFill>
        <p:spPr/>
      </p:pic>
    </p:spTree>
    <p:extLst>
      <p:ext uri="{BB962C8B-B14F-4D97-AF65-F5344CB8AC3E}">
        <p14:creationId xmlns:p14="http://schemas.microsoft.com/office/powerpoint/2010/main" val="2045770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endParaRPr lang="en-US">
              <a:latin typeface="Calibri" charset="0"/>
              <a:ea typeface="MS PGothic" charset="0"/>
            </a:endParaRPr>
          </a:p>
        </p:txBody>
      </p:sp>
      <p:pic>
        <p:nvPicPr>
          <p:cNvPr id="4915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6535" b="6535"/>
          <a:stretch>
            <a:fillRect/>
          </a:stretch>
        </p:blipFill>
        <p:spPr/>
      </p:pic>
    </p:spTree>
    <p:extLst>
      <p:ext uri="{BB962C8B-B14F-4D97-AF65-F5344CB8AC3E}">
        <p14:creationId xmlns:p14="http://schemas.microsoft.com/office/powerpoint/2010/main" val="3568420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endParaRPr lang="en-US">
              <a:latin typeface="Calibri" charset="0"/>
              <a:ea typeface="MS PGothic" charset="0"/>
            </a:endParaRPr>
          </a:p>
        </p:txBody>
      </p:sp>
      <p:sp>
        <p:nvSpPr>
          <p:cNvPr id="46082" name="Content Placeholder 2"/>
          <p:cNvSpPr>
            <a:spLocks noGrp="1"/>
          </p:cNvSpPr>
          <p:nvPr>
            <p:ph idx="1"/>
          </p:nvPr>
        </p:nvSpPr>
        <p:spPr/>
        <p:txBody>
          <a:bodyPr/>
          <a:lstStyle/>
          <a:p>
            <a:r>
              <a:rPr lang="en-US" dirty="0">
                <a:latin typeface="Calibri" charset="0"/>
                <a:ea typeface="MS PGothic" charset="0"/>
              </a:rPr>
              <a:t>Become familiar with the structure of prokaryotic genes, including the promoters.</a:t>
            </a:r>
          </a:p>
          <a:p>
            <a:endParaRPr lang="en-US" dirty="0">
              <a:latin typeface="Calibri" charset="0"/>
              <a:ea typeface="MS PGothic" charset="0"/>
            </a:endParaRPr>
          </a:p>
          <a:p>
            <a:r>
              <a:rPr lang="en-US" dirty="0">
                <a:latin typeface="Calibri" charset="0"/>
                <a:ea typeface="MS PGothic" charset="0"/>
              </a:rPr>
              <a:t>Find the consensus sequences at -35 and -10.</a:t>
            </a:r>
          </a:p>
          <a:p>
            <a:pPr lvl="1"/>
            <a:r>
              <a:rPr lang="en-US" dirty="0">
                <a:latin typeface="Calibri" charset="0"/>
                <a:ea typeface="MS PGothic" charset="0"/>
              </a:rPr>
              <a:t>What do these number designations mean?</a:t>
            </a:r>
          </a:p>
          <a:p>
            <a:pPr lvl="1"/>
            <a:r>
              <a:rPr lang="en-US" dirty="0">
                <a:latin typeface="Calibri" charset="0"/>
                <a:ea typeface="MS PGothic" charset="0"/>
              </a:rPr>
              <a:t>What is +1?</a:t>
            </a: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a:p>
            <a:endParaRPr lang="en-US" dirty="0">
              <a:latin typeface="Calibri" charset="0"/>
              <a:ea typeface="MS PGothic" charset="0"/>
            </a:endParaRPr>
          </a:p>
        </p:txBody>
      </p:sp>
    </p:spTree>
    <p:extLst>
      <p:ext uri="{BB962C8B-B14F-4D97-AF65-F5344CB8AC3E}">
        <p14:creationId xmlns:p14="http://schemas.microsoft.com/office/powerpoint/2010/main" val="989637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Calibri" charset="0"/>
                <a:ea typeface="MS PGothic" charset="0"/>
              </a:rPr>
              <a:t>Envision how this works…</a:t>
            </a:r>
          </a:p>
        </p:txBody>
      </p:sp>
      <p:pic>
        <p:nvPicPr>
          <p:cNvPr id="4710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1447" r="-11447"/>
          <a:stretch>
            <a:fillRect/>
          </a:stretch>
        </p:blipFill>
        <p:spPr/>
      </p:pic>
    </p:spTree>
    <p:extLst>
      <p:ext uri="{BB962C8B-B14F-4D97-AF65-F5344CB8AC3E}">
        <p14:creationId xmlns:p14="http://schemas.microsoft.com/office/powerpoint/2010/main" val="4264391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endParaRPr lang="en-US">
              <a:latin typeface="Calibri" charset="0"/>
              <a:ea typeface="MS PGothic" charset="0"/>
            </a:endParaRPr>
          </a:p>
        </p:txBody>
      </p:sp>
      <p:sp>
        <p:nvSpPr>
          <p:cNvPr id="48130" name="Content Placeholder 2"/>
          <p:cNvSpPr>
            <a:spLocks noGrp="1"/>
          </p:cNvSpPr>
          <p:nvPr>
            <p:ph idx="1"/>
          </p:nvPr>
        </p:nvSpPr>
        <p:spPr/>
        <p:txBody>
          <a:bodyPr/>
          <a:lstStyle/>
          <a:p>
            <a:r>
              <a:rPr lang="en-US">
                <a:latin typeface="Calibri" charset="0"/>
                <a:ea typeface="MS PGothic" charset="0"/>
              </a:rPr>
              <a:t>Many genes are bound by RNA pol with a common </a:t>
            </a:r>
            <a:r>
              <a:rPr lang="en-US">
                <a:latin typeface="Symbol" charset="0"/>
                <a:ea typeface="MS PGothic" charset="0"/>
                <a:cs typeface="Symbol" charset="0"/>
              </a:rPr>
              <a:t>s</a:t>
            </a:r>
            <a:r>
              <a:rPr lang="en-US">
                <a:latin typeface="Calibri" charset="0"/>
                <a:ea typeface="MS PGothic" charset="0"/>
              </a:rPr>
              <a:t> factor, called </a:t>
            </a:r>
            <a:r>
              <a:rPr lang="en-US">
                <a:latin typeface="Symbol" charset="0"/>
                <a:ea typeface="MS PGothic" charset="0"/>
                <a:cs typeface="Symbol" charset="0"/>
              </a:rPr>
              <a:t>s</a:t>
            </a:r>
            <a:r>
              <a:rPr lang="en-US">
                <a:latin typeface="Calibri" charset="0"/>
                <a:ea typeface="MS PGothic" charset="0"/>
              </a:rPr>
              <a:t> </a:t>
            </a:r>
            <a:r>
              <a:rPr lang="en-US" baseline="30000">
                <a:latin typeface="Calibri" charset="0"/>
                <a:ea typeface="MS PGothic" charset="0"/>
              </a:rPr>
              <a:t>70</a:t>
            </a:r>
          </a:p>
          <a:p>
            <a:endParaRPr lang="en-US" baseline="30000">
              <a:latin typeface="Calibri" charset="0"/>
              <a:ea typeface="MS PGothic" charset="0"/>
            </a:endParaRPr>
          </a:p>
          <a:p>
            <a:r>
              <a:rPr lang="en-US">
                <a:latin typeface="Calibri" charset="0"/>
                <a:ea typeface="MS PGothic" charset="0"/>
              </a:rPr>
              <a:t>Recall, there is some variation in promoter sequence. E. coli  makes different </a:t>
            </a:r>
            <a:r>
              <a:rPr lang="en-US">
                <a:latin typeface="Symbol" charset="0"/>
                <a:ea typeface="MS PGothic" charset="0"/>
                <a:cs typeface="Symbol" charset="0"/>
              </a:rPr>
              <a:t>s</a:t>
            </a:r>
            <a:r>
              <a:rPr lang="en-US">
                <a:latin typeface="Calibri" charset="0"/>
                <a:ea typeface="MS PGothic" charset="0"/>
              </a:rPr>
              <a:t> factors which bind variations on the -35 and -10 sequence.</a:t>
            </a:r>
          </a:p>
        </p:txBody>
      </p:sp>
    </p:spTree>
    <p:extLst>
      <p:ext uri="{BB962C8B-B14F-4D97-AF65-F5344CB8AC3E}">
        <p14:creationId xmlns:p14="http://schemas.microsoft.com/office/powerpoint/2010/main" val="2390129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282575" y="274638"/>
            <a:ext cx="8229600" cy="1143000"/>
          </a:xfrm>
        </p:spPr>
        <p:txBody>
          <a:bodyPr>
            <a:normAutofit fontScale="90000"/>
          </a:bodyPr>
          <a:lstStyle/>
          <a:p>
            <a:r>
              <a:rPr lang="en-US">
                <a:latin typeface="Calibri" charset="0"/>
                <a:ea typeface="MS PGothic" charset="0"/>
              </a:rPr>
              <a:t>Recall this slide…identify the 2 parts of the picture.</a:t>
            </a:r>
          </a:p>
        </p:txBody>
      </p:sp>
      <p:pic>
        <p:nvPicPr>
          <p:cNvPr id="5017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1447" r="-11447"/>
          <a:stretch>
            <a:fillRect/>
          </a:stretch>
        </p:blipFill>
        <p:spPr/>
      </p:pic>
      <p:sp>
        <p:nvSpPr>
          <p:cNvPr id="3" name="Oval 2"/>
          <p:cNvSpPr/>
          <p:nvPr/>
        </p:nvSpPr>
        <p:spPr>
          <a:xfrm>
            <a:off x="1806575" y="1736725"/>
            <a:ext cx="4532313" cy="2806700"/>
          </a:xfrm>
          <a:prstGeom prst="ellipse">
            <a:avLst/>
          </a:prstGeom>
          <a:noFill/>
          <a:ln w="571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1516063" y="4124325"/>
            <a:ext cx="6664325" cy="1795463"/>
          </a:xfrm>
          <a:prstGeom prst="ellipse">
            <a:avLst/>
          </a:prstGeom>
          <a:noFill/>
          <a:ln w="5715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81" name="TextBox 5"/>
          <p:cNvSpPr txBox="1">
            <a:spLocks noChangeArrowheads="1"/>
          </p:cNvSpPr>
          <p:nvPr/>
        </p:nvSpPr>
        <p:spPr bwMode="auto">
          <a:xfrm>
            <a:off x="6338888" y="2247900"/>
            <a:ext cx="547687" cy="461963"/>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solidFill>
                  <a:srgbClr val="FF0000"/>
                </a:solidFill>
              </a:rPr>
              <a:t>1</a:t>
            </a:r>
          </a:p>
        </p:txBody>
      </p:sp>
      <p:sp>
        <p:nvSpPr>
          <p:cNvPr id="50182" name="TextBox 6"/>
          <p:cNvSpPr txBox="1">
            <a:spLocks noChangeArrowheads="1"/>
          </p:cNvSpPr>
          <p:nvPr/>
        </p:nvSpPr>
        <p:spPr bwMode="auto">
          <a:xfrm>
            <a:off x="8145463" y="5291138"/>
            <a:ext cx="547687" cy="460375"/>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solidFill>
                  <a:srgbClr val="FF0000"/>
                </a:solidFill>
              </a:rPr>
              <a:t>2</a:t>
            </a:r>
          </a:p>
        </p:txBody>
      </p:sp>
    </p:spTree>
    <p:extLst>
      <p:ext uri="{BB962C8B-B14F-4D97-AF65-F5344CB8AC3E}">
        <p14:creationId xmlns:p14="http://schemas.microsoft.com/office/powerpoint/2010/main" val="3789982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normAutofit fontScale="90000"/>
          </a:bodyPr>
          <a:lstStyle/>
          <a:p>
            <a:br>
              <a:rPr lang="en-US" sz="3600">
                <a:latin typeface="Calibri" charset="0"/>
                <a:ea typeface="MS PGothic" charset="0"/>
              </a:rPr>
            </a:br>
            <a:r>
              <a:rPr lang="en-US" sz="3600">
                <a:latin typeface="Calibri" charset="0"/>
                <a:ea typeface="MS PGothic" charset="0"/>
              </a:rPr>
              <a:t>Transcription in all organisms involves 2 basic types of elements.</a:t>
            </a:r>
            <a:br>
              <a:rPr lang="en-US" sz="3600">
                <a:latin typeface="Calibri" charset="0"/>
                <a:ea typeface="MS PGothic" charset="0"/>
              </a:rPr>
            </a:br>
            <a:endParaRPr lang="en-US" sz="3600">
              <a:latin typeface="Calibri" charset="0"/>
              <a:ea typeface="MS PGothic" charset="0"/>
            </a:endParaRPr>
          </a:p>
        </p:txBody>
      </p:sp>
      <p:sp>
        <p:nvSpPr>
          <p:cNvPr id="3" name="Content Placeholder 2"/>
          <p:cNvSpPr>
            <a:spLocks noGrp="1"/>
          </p:cNvSpPr>
          <p:nvPr>
            <p:ph idx="1"/>
          </p:nvPr>
        </p:nvSpPr>
        <p:spPr/>
        <p:txBody>
          <a:bodyPr>
            <a:normAutofit lnSpcReduction="10000"/>
          </a:bodyPr>
          <a:lstStyle/>
          <a:p>
            <a:pPr marL="457200" lvl="1" indent="0">
              <a:buFont typeface="Arial" charset="0"/>
              <a:buNone/>
              <a:defRPr/>
            </a:pPr>
            <a:r>
              <a:rPr lang="en-US" dirty="0"/>
              <a:t>1. The protein (non-DNA) elements.  At a minimum, the proteins making up RNA pol.  Usually some set of accessory proteins (transcription factors). We call these the </a:t>
            </a:r>
            <a:r>
              <a:rPr lang="en-US" b="1" i="1" dirty="0"/>
              <a:t>trans</a:t>
            </a:r>
            <a:r>
              <a:rPr lang="en-US" dirty="0"/>
              <a:t> </a:t>
            </a:r>
            <a:r>
              <a:rPr lang="en-US" b="1" dirty="0"/>
              <a:t>elements</a:t>
            </a:r>
            <a:r>
              <a:rPr lang="en-US" dirty="0"/>
              <a:t>.</a:t>
            </a:r>
          </a:p>
          <a:p>
            <a:pPr lvl="1">
              <a:defRPr/>
            </a:pPr>
            <a:endParaRPr lang="en-US" dirty="0"/>
          </a:p>
          <a:p>
            <a:pPr marL="457200" lvl="1" indent="0">
              <a:buFont typeface="Arial" charset="0"/>
              <a:buNone/>
              <a:defRPr/>
            </a:pPr>
            <a:r>
              <a:rPr lang="en-US" dirty="0"/>
              <a:t>2. The DNA sequences that bind RNA pol and transcription factors are called the </a:t>
            </a:r>
            <a:r>
              <a:rPr lang="en-US" b="1" i="1" dirty="0" err="1"/>
              <a:t>cis</a:t>
            </a:r>
            <a:r>
              <a:rPr lang="en-US" b="1" dirty="0"/>
              <a:t> elements</a:t>
            </a:r>
            <a:r>
              <a:rPr lang="en-US" dirty="0"/>
              <a:t>.</a:t>
            </a:r>
          </a:p>
          <a:p>
            <a:pPr marL="457200" lvl="1" indent="0">
              <a:buFont typeface="Arial" charset="0"/>
              <a:buNone/>
              <a:defRPr/>
            </a:pPr>
            <a:endParaRPr lang="en-US" dirty="0"/>
          </a:p>
          <a:p>
            <a:pPr marL="457200" lvl="1" indent="0">
              <a:buFont typeface="Arial" charset="0"/>
              <a:buNone/>
              <a:defRPr/>
            </a:pPr>
            <a:r>
              <a:rPr lang="en-US" dirty="0"/>
              <a:t>We will refer to these different types of elements frequently from </a:t>
            </a:r>
            <a:r>
              <a:rPr lang="en-US"/>
              <a:t>this point on.</a:t>
            </a:r>
            <a:endParaRPr lang="en-US" dirty="0"/>
          </a:p>
        </p:txBody>
      </p:sp>
    </p:spTree>
    <p:extLst>
      <p:ext uri="{BB962C8B-B14F-4D97-AF65-F5344CB8AC3E}">
        <p14:creationId xmlns:p14="http://schemas.microsoft.com/office/powerpoint/2010/main" val="420107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330"/>
            <a:ext cx="8229600" cy="1143000"/>
          </a:xfrm>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a:xfrm>
            <a:off x="457200" y="1600200"/>
            <a:ext cx="8229600" cy="4931229"/>
          </a:xfrm>
        </p:spPr>
        <p:txBody>
          <a:bodyPr>
            <a:normAutofit/>
          </a:bodyPr>
          <a:lstStyle/>
          <a:p>
            <a:pPr marL="0" indent="0">
              <a:buNone/>
            </a:pPr>
            <a:endParaRPr lang="en-US" dirty="0"/>
          </a:p>
          <a:p>
            <a:pPr marL="0" indent="0">
              <a:buNone/>
            </a:pPr>
            <a:r>
              <a:rPr lang="en-US" dirty="0"/>
              <a:t>Keep reviewing lectures every day.  Use the lecture summary tool, if it works for you. </a:t>
            </a:r>
          </a:p>
          <a:p>
            <a:pPr marL="0" indent="0">
              <a:buNone/>
            </a:pPr>
            <a:endParaRPr lang="en-US" dirty="0"/>
          </a:p>
          <a:p>
            <a:pPr marL="0" indent="0">
              <a:buNone/>
            </a:pPr>
            <a:r>
              <a:rPr lang="en-US" dirty="0"/>
              <a:t>Exam 2 March 4</a:t>
            </a:r>
            <a:r>
              <a:rPr lang="en-US" baseline="30000" dirty="0"/>
              <a:t>th</a:t>
            </a:r>
            <a:r>
              <a:rPr lang="en-US" dirty="0"/>
              <a:t>.  </a:t>
            </a:r>
          </a:p>
          <a:p>
            <a:pPr lvl="1"/>
            <a:endParaRPr lang="en-US" dirty="0"/>
          </a:p>
        </p:txBody>
      </p:sp>
    </p:spTree>
    <p:extLst>
      <p:ext uri="{BB962C8B-B14F-4D97-AF65-F5344CB8AC3E}">
        <p14:creationId xmlns:p14="http://schemas.microsoft.com/office/powerpoint/2010/main" val="850029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atin typeface="Calibri" charset="0"/>
                <a:ea typeface="MS PGothic" charset="0"/>
              </a:rPr>
              <a:t>Transcription in prokaryotes</a:t>
            </a:r>
          </a:p>
        </p:txBody>
      </p:sp>
      <p:sp>
        <p:nvSpPr>
          <p:cNvPr id="3" name="Content Placeholder 2"/>
          <p:cNvSpPr>
            <a:spLocks noGrp="1"/>
          </p:cNvSpPr>
          <p:nvPr>
            <p:ph idx="1"/>
          </p:nvPr>
        </p:nvSpPr>
        <p:spPr/>
        <p:txBody>
          <a:bodyPr>
            <a:normAutofit lnSpcReduction="10000"/>
          </a:bodyPr>
          <a:lstStyle/>
          <a:p>
            <a:pPr>
              <a:defRPr/>
            </a:pPr>
            <a:r>
              <a:rPr lang="en-US" dirty="0"/>
              <a:t>Once it has recognized and bound a promoter transcription can be </a:t>
            </a:r>
            <a:r>
              <a:rPr lang="en-US" b="1" i="1" dirty="0"/>
              <a:t>initiated </a:t>
            </a:r>
            <a:r>
              <a:rPr lang="en-US" dirty="0"/>
              <a:t>by RNA polymerase</a:t>
            </a:r>
            <a:r>
              <a:rPr lang="en-US" b="1" i="1" dirty="0"/>
              <a:t>.</a:t>
            </a:r>
          </a:p>
          <a:p>
            <a:pPr lvl="1">
              <a:defRPr/>
            </a:pPr>
            <a:r>
              <a:rPr lang="en-US" dirty="0"/>
              <a:t>The first NTP , complementary to the +1 nucleotide in the template strand is linked to the next complementary NTP, creating a di-</a:t>
            </a:r>
            <a:r>
              <a:rPr lang="en-US" dirty="0" err="1"/>
              <a:t>ribonucleotide</a:t>
            </a:r>
            <a:r>
              <a:rPr lang="en-US" dirty="0"/>
              <a:t> (a 2-nucleotide RNA). </a:t>
            </a:r>
          </a:p>
          <a:p>
            <a:pPr marL="457200" lvl="1" indent="0">
              <a:buFont typeface="Arial" charset="0"/>
              <a:buNone/>
              <a:defRPr/>
            </a:pPr>
            <a:r>
              <a:rPr lang="en-US" dirty="0"/>
              <a:t>**An important difference from replication is that one strand is used as template.  The other stands by!</a:t>
            </a:r>
          </a:p>
        </p:txBody>
      </p:sp>
    </p:spTree>
    <p:extLst>
      <p:ext uri="{BB962C8B-B14F-4D97-AF65-F5344CB8AC3E}">
        <p14:creationId xmlns:p14="http://schemas.microsoft.com/office/powerpoint/2010/main" val="1741204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a:latin typeface="Calibri" charset="0"/>
              <a:ea typeface="MS PGothic" charset="0"/>
            </a:endParaRPr>
          </a:p>
        </p:txBody>
      </p:sp>
      <p:pic>
        <p:nvPicPr>
          <p:cNvPr id="256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3634" r="13634"/>
          <a:stretch>
            <a:fillRect/>
          </a:stretch>
        </p:blipFill>
        <p:spPr/>
      </p:pic>
      <p:sp>
        <p:nvSpPr>
          <p:cNvPr id="25604" name="TextBox 4"/>
          <p:cNvSpPr txBox="1">
            <a:spLocks noChangeArrowheads="1"/>
          </p:cNvSpPr>
          <p:nvPr/>
        </p:nvSpPr>
        <p:spPr bwMode="auto">
          <a:xfrm>
            <a:off x="3003550" y="1641475"/>
            <a:ext cx="28686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b="1">
                <a:solidFill>
                  <a:srgbClr val="008000"/>
                </a:solidFill>
              </a:rPr>
              <a:t>Non-coding strand</a:t>
            </a:r>
          </a:p>
        </p:txBody>
      </p:sp>
      <p:sp>
        <p:nvSpPr>
          <p:cNvPr id="25605" name="TextBox 5"/>
          <p:cNvSpPr txBox="1">
            <a:spLocks noChangeArrowheads="1"/>
          </p:cNvSpPr>
          <p:nvPr/>
        </p:nvSpPr>
        <p:spPr bwMode="auto">
          <a:xfrm>
            <a:off x="3155950" y="2776538"/>
            <a:ext cx="28686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b="1">
                <a:solidFill>
                  <a:srgbClr val="008000"/>
                </a:solidFill>
              </a:rPr>
              <a:t>Coding strand</a:t>
            </a:r>
          </a:p>
        </p:txBody>
      </p:sp>
    </p:spTree>
    <p:extLst>
      <p:ext uri="{BB962C8B-B14F-4D97-AF65-F5344CB8AC3E}">
        <p14:creationId xmlns:p14="http://schemas.microsoft.com/office/powerpoint/2010/main" val="1179951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atin typeface="Calibri" charset="0"/>
              <a:ea typeface="MS PGothic" charset="0"/>
            </a:endParaRPr>
          </a:p>
        </p:txBody>
      </p:sp>
      <p:sp>
        <p:nvSpPr>
          <p:cNvPr id="3" name="Content Placeholder 2"/>
          <p:cNvSpPr>
            <a:spLocks noGrp="1"/>
          </p:cNvSpPr>
          <p:nvPr>
            <p:ph idx="1"/>
          </p:nvPr>
        </p:nvSpPr>
        <p:spPr/>
        <p:txBody>
          <a:bodyPr/>
          <a:lstStyle/>
          <a:p>
            <a:pPr>
              <a:defRPr/>
            </a:pPr>
            <a:r>
              <a:rPr lang="en-US" b="1" i="1" dirty="0"/>
              <a:t>Sense</a:t>
            </a:r>
            <a:r>
              <a:rPr lang="en-US" dirty="0"/>
              <a:t> strand refers to the fact that this strand holds the actual sequence of the RNA molecule.</a:t>
            </a:r>
          </a:p>
          <a:p>
            <a:pPr>
              <a:defRPr/>
            </a:pPr>
            <a:r>
              <a:rPr lang="en-US" dirty="0"/>
              <a:t>Be sure to understand how to transcribe the RNA from the DNA.</a:t>
            </a:r>
          </a:p>
          <a:p>
            <a:pPr marL="0" indent="0">
              <a:buFont typeface="Arial" charset="0"/>
              <a:buNone/>
              <a:defRPr/>
            </a:pPr>
            <a:endParaRPr lang="en-US" dirty="0"/>
          </a:p>
          <a:p>
            <a:pPr>
              <a:defRPr/>
            </a:pPr>
            <a:r>
              <a:rPr lang="en-US" dirty="0"/>
              <a:t>A double stranded DNA molecule, written in text can have genes on either strand.</a:t>
            </a:r>
          </a:p>
        </p:txBody>
      </p:sp>
    </p:spTree>
    <p:extLst>
      <p:ext uri="{BB962C8B-B14F-4D97-AF65-F5344CB8AC3E}">
        <p14:creationId xmlns:p14="http://schemas.microsoft.com/office/powerpoint/2010/main" val="514166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367" name="Text Box 7"/>
          <p:cNvSpPr txBox="1">
            <a:spLocks noChangeArrowheads="1"/>
          </p:cNvSpPr>
          <p:nvPr/>
        </p:nvSpPr>
        <p:spPr bwMode="auto">
          <a:xfrm>
            <a:off x="5872163" y="541496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rIns="411480">
            <a:spAutoFit/>
          </a:bodyPr>
          <a:lstStyle/>
          <a:p>
            <a:pPr algn="r">
              <a:defRPr/>
            </a:pPr>
            <a:r>
              <a:rPr lang="en-US" sz="1200" b="1" dirty="0">
                <a:solidFill>
                  <a:srgbClr val="D53D21"/>
                </a:solidFill>
                <a:latin typeface="Arial" charset="0"/>
              </a:rPr>
              <a:t>Figure 13.8</a:t>
            </a:r>
          </a:p>
        </p:txBody>
      </p:sp>
      <p:pic>
        <p:nvPicPr>
          <p:cNvPr id="27651" name="Picture 8" descr="14_08Figureb-L.jpg                                             000B3C7BServDisk_03                    BC177178:"/>
          <p:cNvPicPr>
            <a:picLocks noChangeAspect="1" noChangeArrowheads="1"/>
          </p:cNvPicPr>
          <p:nvPr/>
        </p:nvPicPr>
        <p:blipFill>
          <a:blip r:embed="rId3">
            <a:extLst>
              <a:ext uri="{28A0092B-C50C-407E-A947-70E740481C1C}">
                <a14:useLocalDpi xmlns:a14="http://schemas.microsoft.com/office/drawing/2010/main" val="0"/>
              </a:ext>
            </a:extLst>
          </a:blip>
          <a:srcRect b="17316"/>
          <a:stretch>
            <a:fillRect/>
          </a:stretch>
        </p:blipFill>
        <p:spPr bwMode="auto">
          <a:xfrm>
            <a:off x="300038" y="2613025"/>
            <a:ext cx="8543925" cy="134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2" name="TextBox 1"/>
          <p:cNvSpPr txBox="1">
            <a:spLocks noChangeArrowheads="1"/>
          </p:cNvSpPr>
          <p:nvPr/>
        </p:nvSpPr>
        <p:spPr bwMode="auto">
          <a:xfrm>
            <a:off x="892175" y="711200"/>
            <a:ext cx="7559675"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t>Viruses have to make the most of their small genomes.   This cartoon shows how seven genes of a phage are arranged in a small region of its genome.  All encode different proteins. (when we review the genetic code, you will remember how this is possible)</a:t>
            </a:r>
          </a:p>
        </p:txBody>
      </p:sp>
    </p:spTree>
    <p:extLst>
      <p:ext uri="{BB962C8B-B14F-4D97-AF65-F5344CB8AC3E}">
        <p14:creationId xmlns:p14="http://schemas.microsoft.com/office/powerpoint/2010/main" val="4058514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a:latin typeface="Calibri" charset="0"/>
              <a:ea typeface="MS PGothic" charset="0"/>
            </a:endParaRPr>
          </a:p>
        </p:txBody>
      </p:sp>
      <p:sp>
        <p:nvSpPr>
          <p:cNvPr id="28675" name="Content Placeholder 2"/>
          <p:cNvSpPr>
            <a:spLocks noGrp="1"/>
          </p:cNvSpPr>
          <p:nvPr>
            <p:ph idx="1"/>
          </p:nvPr>
        </p:nvSpPr>
        <p:spPr/>
        <p:txBody>
          <a:bodyPr/>
          <a:lstStyle/>
          <a:p>
            <a:r>
              <a:rPr lang="en-US">
                <a:latin typeface="Calibri" charset="0"/>
                <a:ea typeface="MS PGothic" charset="0"/>
              </a:rPr>
              <a:t>Initiation continues until about 8 bases of RNA are synthesized. The RNA is bound by H-bonds to the DNA template, creating an RNA-DNA hybrid with the antisense strand.</a:t>
            </a:r>
          </a:p>
          <a:p>
            <a:endParaRPr lang="en-US">
              <a:latin typeface="Calibri" charset="0"/>
              <a:ea typeface="MS PGothic" charset="0"/>
            </a:endParaRPr>
          </a:p>
          <a:p>
            <a:r>
              <a:rPr lang="en-US">
                <a:latin typeface="Calibri" charset="0"/>
                <a:ea typeface="MS PGothic" charset="0"/>
              </a:rPr>
              <a:t>At this point the </a:t>
            </a:r>
            <a:r>
              <a:rPr lang="en-US">
                <a:latin typeface="Symbol" charset="0"/>
                <a:ea typeface="MS PGothic" charset="0"/>
              </a:rPr>
              <a:t>s</a:t>
            </a:r>
            <a:r>
              <a:rPr lang="en-US">
                <a:latin typeface="Calibri" charset="0"/>
                <a:ea typeface="MS PGothic" charset="0"/>
              </a:rPr>
              <a:t> subunit dissociates from the RNA polymerase complex and transcription enters the </a:t>
            </a:r>
            <a:r>
              <a:rPr lang="en-US" b="1" i="1">
                <a:latin typeface="Calibri" charset="0"/>
                <a:ea typeface="MS PGothic" charset="0"/>
              </a:rPr>
              <a:t>elongation</a:t>
            </a:r>
            <a:r>
              <a:rPr lang="en-US">
                <a:latin typeface="Calibri" charset="0"/>
                <a:ea typeface="MS PGothic" charset="0"/>
              </a:rPr>
              <a:t> phase.</a:t>
            </a:r>
          </a:p>
        </p:txBody>
      </p:sp>
    </p:spTree>
    <p:extLst>
      <p:ext uri="{BB962C8B-B14F-4D97-AF65-F5344CB8AC3E}">
        <p14:creationId xmlns:p14="http://schemas.microsoft.com/office/powerpoint/2010/main" val="128116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Calibri" charset="0"/>
                <a:ea typeface="MS PGothic" charset="0"/>
              </a:rPr>
              <a:t>Elongation</a:t>
            </a:r>
          </a:p>
        </p:txBody>
      </p:sp>
      <p:sp>
        <p:nvSpPr>
          <p:cNvPr id="29699" name="Content Placeholder 2"/>
          <p:cNvSpPr>
            <a:spLocks noGrp="1"/>
          </p:cNvSpPr>
          <p:nvPr>
            <p:ph idx="1"/>
          </p:nvPr>
        </p:nvSpPr>
        <p:spPr/>
        <p:txBody>
          <a:bodyPr>
            <a:normAutofit lnSpcReduction="10000"/>
          </a:bodyPr>
          <a:lstStyle/>
          <a:p>
            <a:r>
              <a:rPr lang="en-US">
                <a:latin typeface="Calibri" charset="0"/>
                <a:ea typeface="MS PGothic" charset="0"/>
              </a:rPr>
              <a:t>The elongation of the new RNA continues for the length of the DNA template, but only about only about 8 nucleotides of RNA remain attached to the DNA template at any given time.  The rest of the newly made (nascent) RNA detaches from the template.</a:t>
            </a:r>
          </a:p>
          <a:p>
            <a:endParaRPr lang="en-US">
              <a:latin typeface="Calibri" charset="0"/>
              <a:ea typeface="MS PGothic" charset="0"/>
            </a:endParaRPr>
          </a:p>
          <a:p>
            <a:r>
              <a:rPr lang="en-US">
                <a:latin typeface="Calibri" charset="0"/>
                <a:ea typeface="MS PGothic" charset="0"/>
              </a:rPr>
              <a:t>The DNA duplex reforms behind the growing RNA strand.</a:t>
            </a:r>
          </a:p>
        </p:txBody>
      </p:sp>
    </p:spTree>
    <p:extLst>
      <p:ext uri="{BB962C8B-B14F-4D97-AF65-F5344CB8AC3E}">
        <p14:creationId xmlns:p14="http://schemas.microsoft.com/office/powerpoint/2010/main" val="444497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2535" name="Text Box 7"/>
          <p:cNvSpPr txBox="1">
            <a:spLocks noChangeArrowheads="1"/>
          </p:cNvSpPr>
          <p:nvPr/>
        </p:nvSpPr>
        <p:spPr bwMode="auto">
          <a:xfrm>
            <a:off x="6172200"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rIns="411480">
            <a:spAutoFit/>
          </a:bodyPr>
          <a:lstStyle/>
          <a:p>
            <a:pPr algn="r">
              <a:defRPr/>
            </a:pPr>
            <a:r>
              <a:rPr lang="en-US" sz="1200" b="1" dirty="0">
                <a:solidFill>
                  <a:srgbClr val="D53D21"/>
                </a:solidFill>
                <a:latin typeface="Arial" charset="0"/>
              </a:rPr>
              <a:t>Figure 13.9a</a:t>
            </a:r>
          </a:p>
        </p:txBody>
      </p:sp>
      <p:pic>
        <p:nvPicPr>
          <p:cNvPr id="30723" name="Picture 8" descr="14_09Figurea-L.jpg                                             000B3C7BServDisk_03                    BC177178:"/>
          <p:cNvPicPr>
            <a:picLocks noChangeAspect="1" noChangeArrowheads="1"/>
          </p:cNvPicPr>
          <p:nvPr/>
        </p:nvPicPr>
        <p:blipFill>
          <a:blip r:embed="rId3">
            <a:extLst>
              <a:ext uri="{28A0092B-C50C-407E-A947-70E740481C1C}">
                <a14:useLocalDpi xmlns:a14="http://schemas.microsoft.com/office/drawing/2010/main" val="0"/>
              </a:ext>
            </a:extLst>
          </a:blip>
          <a:srcRect b="7140"/>
          <a:stretch>
            <a:fillRect/>
          </a:stretch>
        </p:blipFill>
        <p:spPr bwMode="auto">
          <a:xfrm>
            <a:off x="307975" y="1382713"/>
            <a:ext cx="8528050" cy="3798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77009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4583" name="Text Box 7"/>
          <p:cNvSpPr txBox="1">
            <a:spLocks noChangeArrowheads="1"/>
          </p:cNvSpPr>
          <p:nvPr/>
        </p:nvSpPr>
        <p:spPr bwMode="auto">
          <a:xfrm>
            <a:off x="6172200"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rIns="411480">
            <a:spAutoFit/>
          </a:bodyPr>
          <a:lstStyle/>
          <a:p>
            <a:pPr algn="r">
              <a:defRPr/>
            </a:pPr>
            <a:r>
              <a:rPr lang="en-US" sz="1200" b="1" dirty="0">
                <a:solidFill>
                  <a:srgbClr val="D53D21"/>
                </a:solidFill>
                <a:latin typeface="Arial" charset="0"/>
              </a:rPr>
              <a:t>Figure 13.9b</a:t>
            </a:r>
          </a:p>
        </p:txBody>
      </p:sp>
      <p:pic>
        <p:nvPicPr>
          <p:cNvPr id="31747" name="Picture 8" descr="14_09Figureb-L.jpg                                             000B3C7BServDisk_03                    BC177178:"/>
          <p:cNvPicPr>
            <a:picLocks noChangeAspect="1" noChangeArrowheads="1"/>
          </p:cNvPicPr>
          <p:nvPr/>
        </p:nvPicPr>
        <p:blipFill>
          <a:blip r:embed="rId3">
            <a:extLst>
              <a:ext uri="{28A0092B-C50C-407E-A947-70E740481C1C}">
                <a14:useLocalDpi xmlns:a14="http://schemas.microsoft.com/office/drawing/2010/main" val="0"/>
              </a:ext>
            </a:extLst>
          </a:blip>
          <a:srcRect b="9387"/>
          <a:stretch>
            <a:fillRect/>
          </a:stretch>
        </p:blipFill>
        <p:spPr bwMode="auto">
          <a:xfrm>
            <a:off x="300038" y="1458913"/>
            <a:ext cx="8543925" cy="3570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06964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6633" name="Text Box 9"/>
          <p:cNvSpPr txBox="1">
            <a:spLocks noChangeArrowheads="1"/>
          </p:cNvSpPr>
          <p:nvPr/>
        </p:nvSpPr>
        <p:spPr bwMode="auto">
          <a:xfrm>
            <a:off x="6172200"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rIns="411480">
            <a:spAutoFit/>
          </a:bodyPr>
          <a:lstStyle/>
          <a:p>
            <a:pPr algn="r">
              <a:defRPr/>
            </a:pPr>
            <a:r>
              <a:rPr lang="en-US" sz="1200" b="1" dirty="0">
                <a:solidFill>
                  <a:srgbClr val="D53D21"/>
                </a:solidFill>
                <a:latin typeface="Arial" charset="0"/>
              </a:rPr>
              <a:t>Figure 13.9c</a:t>
            </a:r>
          </a:p>
        </p:txBody>
      </p:sp>
      <p:pic>
        <p:nvPicPr>
          <p:cNvPr id="32771" name="Picture 10" descr="14_09Figurec-L.jpg                                             000B3C7BServDisk_03                    BC177178:"/>
          <p:cNvPicPr>
            <a:picLocks noChangeAspect="1" noChangeArrowheads="1"/>
          </p:cNvPicPr>
          <p:nvPr/>
        </p:nvPicPr>
        <p:blipFill>
          <a:blip r:embed="rId3">
            <a:extLst>
              <a:ext uri="{28A0092B-C50C-407E-A947-70E740481C1C}">
                <a14:useLocalDpi xmlns:a14="http://schemas.microsoft.com/office/drawing/2010/main" val="0"/>
              </a:ext>
            </a:extLst>
          </a:blip>
          <a:srcRect b="6165"/>
          <a:stretch>
            <a:fillRect/>
          </a:stretch>
        </p:blipFill>
        <p:spPr bwMode="auto">
          <a:xfrm>
            <a:off x="317500" y="647700"/>
            <a:ext cx="8507413" cy="521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56074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atin typeface="Calibri" charset="0"/>
                <a:ea typeface="MS PGothic" charset="0"/>
              </a:rPr>
              <a:t>Some good animations…</a:t>
            </a:r>
          </a:p>
        </p:txBody>
      </p:sp>
      <p:sp>
        <p:nvSpPr>
          <p:cNvPr id="33795" name="Content Placeholder 2"/>
          <p:cNvSpPr>
            <a:spLocks noGrp="1"/>
          </p:cNvSpPr>
          <p:nvPr>
            <p:ph idx="1"/>
          </p:nvPr>
        </p:nvSpPr>
        <p:spPr/>
        <p:txBody>
          <a:bodyPr/>
          <a:lstStyle/>
          <a:p>
            <a:r>
              <a:rPr lang="en-US">
                <a:latin typeface="Calibri" charset="0"/>
                <a:ea typeface="MS PGothic" charset="0"/>
                <a:hlinkClick r:id="rId2" action="ppaction://hlinkfile"/>
              </a:rPr>
              <a:t>file:///Volumes/Klug_IRCD/Chapter_14/A_Prepared_PowerPoint_Tools/Animations_in_PowerPoint/14-1_7a_Transcription.htm</a:t>
            </a:r>
            <a:endParaRPr lang="en-US">
              <a:latin typeface="Calibri" charset="0"/>
              <a:ea typeface="MS PGothic" charset="0"/>
            </a:endParaRPr>
          </a:p>
          <a:p>
            <a:endParaRPr lang="en-US">
              <a:latin typeface="Calibri" charset="0"/>
              <a:ea typeface="MS PGothic" charset="0"/>
            </a:endParaRPr>
          </a:p>
          <a:p>
            <a:r>
              <a:rPr lang="en-US">
                <a:latin typeface="Calibri" charset="0"/>
                <a:ea typeface="MS PGothic" charset="0"/>
                <a:hlinkClick r:id="rId3"/>
              </a:rPr>
              <a:t>http://www.dnalc.org/resources/3d/12-transcription-basic.html</a:t>
            </a:r>
            <a:endParaRPr lang="en-US">
              <a:latin typeface="Calibri" charset="0"/>
              <a:ea typeface="MS PGothic" charset="0"/>
            </a:endParaRPr>
          </a:p>
          <a:p>
            <a:endParaRPr lang="en-US">
              <a:latin typeface="Calibri" charset="0"/>
              <a:ea typeface="MS PGothic" charset="0"/>
            </a:endParaRPr>
          </a:p>
          <a:p>
            <a:endParaRPr lang="en-US">
              <a:latin typeface="Calibri" charset="0"/>
              <a:ea typeface="MS PGothic" charset="0"/>
            </a:endParaRPr>
          </a:p>
        </p:txBody>
      </p:sp>
    </p:spTree>
    <p:extLst>
      <p:ext uri="{BB962C8B-B14F-4D97-AF65-F5344CB8AC3E}">
        <p14:creationId xmlns:p14="http://schemas.microsoft.com/office/powerpoint/2010/main" val="341965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were we?</a:t>
            </a:r>
          </a:p>
        </p:txBody>
      </p:sp>
      <p:sp>
        <p:nvSpPr>
          <p:cNvPr id="3" name="Content Placeholder 2"/>
          <p:cNvSpPr>
            <a:spLocks noGrp="1"/>
          </p:cNvSpPr>
          <p:nvPr>
            <p:ph idx="1"/>
          </p:nvPr>
        </p:nvSpPr>
        <p:spPr/>
        <p:txBody>
          <a:bodyPr>
            <a:normAutofit lnSpcReduction="10000"/>
          </a:bodyPr>
          <a:lstStyle/>
          <a:p>
            <a:pPr marL="0" indent="0">
              <a:buNone/>
            </a:pPr>
            <a:r>
              <a:rPr lang="en-US" dirty="0"/>
              <a:t>TRANSCRIPTION</a:t>
            </a:r>
          </a:p>
          <a:p>
            <a:pPr marL="0" indent="0">
              <a:buNone/>
            </a:pPr>
            <a:r>
              <a:rPr lang="en-US" dirty="0"/>
              <a:t>How is it similar to replication?</a:t>
            </a:r>
          </a:p>
          <a:p>
            <a:pPr marL="0" indent="0">
              <a:buNone/>
            </a:pPr>
            <a:r>
              <a:rPr lang="en-US" dirty="0"/>
              <a:t>How is it different?</a:t>
            </a:r>
          </a:p>
          <a:p>
            <a:pPr marL="0" indent="0">
              <a:buNone/>
            </a:pPr>
            <a:r>
              <a:rPr lang="en-US" dirty="0"/>
              <a:t>Define “gene”/ “</a:t>
            </a:r>
            <a:r>
              <a:rPr lang="en-US" dirty="0" err="1"/>
              <a:t>cistron</a:t>
            </a:r>
            <a:r>
              <a:rPr lang="en-US" dirty="0"/>
              <a:t>”</a:t>
            </a:r>
          </a:p>
          <a:p>
            <a:pPr marL="0" indent="0">
              <a:buNone/>
            </a:pPr>
            <a:r>
              <a:rPr lang="en-US" dirty="0"/>
              <a:t>What is an ORF</a:t>
            </a:r>
          </a:p>
          <a:p>
            <a:pPr marL="0" indent="0">
              <a:buNone/>
            </a:pPr>
            <a:endParaRPr lang="en-US" dirty="0"/>
          </a:p>
          <a:p>
            <a:pPr marL="0" indent="0">
              <a:buNone/>
            </a:pPr>
            <a:r>
              <a:rPr lang="en-US" dirty="0"/>
              <a:t>---RNA polymerase and promoters.</a:t>
            </a:r>
          </a:p>
          <a:p>
            <a:pPr marL="0" indent="0">
              <a:buNone/>
            </a:pPr>
            <a:r>
              <a:rPr lang="en-US" dirty="0"/>
              <a:t>Starting with </a:t>
            </a:r>
            <a:r>
              <a:rPr lang="en-US" i="1" dirty="0"/>
              <a:t>E. coli</a:t>
            </a:r>
          </a:p>
        </p:txBody>
      </p:sp>
    </p:spTree>
    <p:extLst>
      <p:ext uri="{BB962C8B-B14F-4D97-AF65-F5344CB8AC3E}">
        <p14:creationId xmlns:p14="http://schemas.microsoft.com/office/powerpoint/2010/main" val="2648859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atin typeface="Calibri" charset="0"/>
                <a:ea typeface="MS PGothic" charset="0"/>
              </a:rPr>
              <a:t>Transcription termination</a:t>
            </a:r>
            <a:endParaRPr lang="en-US" i="1">
              <a:latin typeface="Calibri" charset="0"/>
              <a:ea typeface="MS PGothic" charset="0"/>
            </a:endParaRPr>
          </a:p>
        </p:txBody>
      </p:sp>
      <p:sp>
        <p:nvSpPr>
          <p:cNvPr id="24578" name="Content Placeholder 2"/>
          <p:cNvSpPr>
            <a:spLocks noGrp="1"/>
          </p:cNvSpPr>
          <p:nvPr>
            <p:ph idx="1"/>
          </p:nvPr>
        </p:nvSpPr>
        <p:spPr/>
        <p:txBody>
          <a:bodyPr/>
          <a:lstStyle/>
          <a:p>
            <a:pPr marL="0" indent="0">
              <a:buFont typeface="Arial" charset="0"/>
              <a:buNone/>
            </a:pPr>
            <a:r>
              <a:rPr lang="en-US">
                <a:latin typeface="Calibri" charset="0"/>
                <a:ea typeface="MS PGothic" charset="0"/>
              </a:rPr>
              <a:t>In </a:t>
            </a:r>
            <a:r>
              <a:rPr lang="en-US" i="1">
                <a:latin typeface="Calibri" charset="0"/>
                <a:ea typeface="MS PGothic" charset="0"/>
              </a:rPr>
              <a:t>E. coli</a:t>
            </a:r>
            <a:r>
              <a:rPr lang="en-US">
                <a:latin typeface="Calibri" charset="0"/>
                <a:ea typeface="MS PGothic" charset="0"/>
              </a:rPr>
              <a:t>, RNA polymerase rides along the DNA, producing RNA until it encounters a nucleotide sequence  called a</a:t>
            </a:r>
            <a:r>
              <a:rPr lang="en-US" b="1">
                <a:latin typeface="Calibri" charset="0"/>
                <a:ea typeface="MS PGothic" charset="0"/>
              </a:rPr>
              <a:t> </a:t>
            </a:r>
            <a:r>
              <a:rPr lang="en-US" b="1" i="1">
                <a:latin typeface="Calibri" charset="0"/>
                <a:ea typeface="MS PGothic" charset="0"/>
              </a:rPr>
              <a:t>terminator</a:t>
            </a:r>
            <a:r>
              <a:rPr lang="en-US" b="1">
                <a:latin typeface="Calibri" charset="0"/>
                <a:ea typeface="MS PGothic" charset="0"/>
              </a:rPr>
              <a:t> </a:t>
            </a:r>
            <a:r>
              <a:rPr lang="en-US">
                <a:latin typeface="Calibri" charset="0"/>
                <a:ea typeface="MS PGothic" charset="0"/>
              </a:rPr>
              <a:t>sequence. </a:t>
            </a:r>
          </a:p>
          <a:p>
            <a:pPr marL="0" indent="0">
              <a:buFont typeface="Arial" charset="0"/>
              <a:buNone/>
            </a:pPr>
            <a:endParaRPr lang="en-US">
              <a:latin typeface="Calibri" charset="0"/>
              <a:ea typeface="MS PGothic" charset="0"/>
            </a:endParaRPr>
          </a:p>
        </p:txBody>
      </p:sp>
      <p:pic>
        <p:nvPicPr>
          <p:cNvPr id="2457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0500" y="3422650"/>
            <a:ext cx="2235200" cy="334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35831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rmAutofit fontScale="90000"/>
          </a:bodyPr>
          <a:lstStyle/>
          <a:p>
            <a:r>
              <a:rPr lang="en-US" dirty="0">
                <a:latin typeface="Calibri" charset="0"/>
                <a:ea typeface="MS PGothic" charset="0"/>
              </a:rPr>
              <a:t>“Consensus” sequence of terminator</a:t>
            </a:r>
          </a:p>
        </p:txBody>
      </p:sp>
      <p:sp>
        <p:nvSpPr>
          <p:cNvPr id="3" name="Content Placeholder 2"/>
          <p:cNvSpPr>
            <a:spLocks noGrp="1"/>
          </p:cNvSpPr>
          <p:nvPr>
            <p:ph idx="1"/>
          </p:nvPr>
        </p:nvSpPr>
        <p:spPr/>
        <p:txBody>
          <a:bodyPr/>
          <a:lstStyle/>
          <a:p>
            <a:pPr>
              <a:defRPr/>
            </a:pPr>
            <a:r>
              <a:rPr lang="en-US" dirty="0"/>
              <a:t>Prokaryotic terminator sequences typically have a G-C rich 5’ region and a 3’ end that includes  in a string of A nucleotides.</a:t>
            </a:r>
          </a:p>
          <a:p>
            <a:pPr marL="0" indent="0">
              <a:buFont typeface="Arial" charset="0"/>
              <a:buNone/>
              <a:defRPr/>
            </a:pPr>
            <a:endParaRPr lang="en-US" dirty="0"/>
          </a:p>
          <a:p>
            <a:pPr>
              <a:defRPr/>
            </a:pPr>
            <a:r>
              <a:rPr lang="en-US" dirty="0"/>
              <a:t>The terminator DNA sequence is about 40 nucleotides long and RNA polymerase transcribes the sequence into RNA.</a:t>
            </a:r>
          </a:p>
          <a:p>
            <a:pPr>
              <a:defRPr/>
            </a:pPr>
            <a:endParaRPr lang="en-US" dirty="0"/>
          </a:p>
        </p:txBody>
      </p:sp>
    </p:spTree>
    <p:extLst>
      <p:ext uri="{BB962C8B-B14F-4D97-AF65-F5344CB8AC3E}">
        <p14:creationId xmlns:p14="http://schemas.microsoft.com/office/powerpoint/2010/main" val="92501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endParaRPr lang="en-US">
              <a:latin typeface="Calibri" charset="0"/>
              <a:ea typeface="MS PGothic" charset="0"/>
            </a:endParaRPr>
          </a:p>
        </p:txBody>
      </p:sp>
      <p:pic>
        <p:nvPicPr>
          <p:cNvPr id="2662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p:pic>
      <p:sp>
        <p:nvSpPr>
          <p:cNvPr id="5" name="Rectangle 4"/>
          <p:cNvSpPr/>
          <p:nvPr/>
        </p:nvSpPr>
        <p:spPr>
          <a:xfrm>
            <a:off x="1387475" y="3381375"/>
            <a:ext cx="7029450" cy="2744788"/>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46874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ormAutofit fontScale="90000"/>
          </a:bodyPr>
          <a:lstStyle/>
          <a:p>
            <a:r>
              <a:rPr lang="en-US">
                <a:latin typeface="Calibri" charset="0"/>
                <a:ea typeface="MS PGothic" charset="0"/>
              </a:rPr>
              <a:t>DNA and RNA play a role in termination…</a:t>
            </a:r>
          </a:p>
        </p:txBody>
      </p:sp>
      <p:sp>
        <p:nvSpPr>
          <p:cNvPr id="3" name="Content Placeholder 2"/>
          <p:cNvSpPr>
            <a:spLocks noGrp="1"/>
          </p:cNvSpPr>
          <p:nvPr>
            <p:ph idx="1"/>
          </p:nvPr>
        </p:nvSpPr>
        <p:spPr/>
        <p:txBody>
          <a:bodyPr/>
          <a:lstStyle/>
          <a:p>
            <a:pPr marL="0" indent="0">
              <a:buFont typeface="Arial" charset="0"/>
              <a:buNone/>
              <a:defRPr/>
            </a:pPr>
            <a:r>
              <a:rPr lang="en-US" dirty="0"/>
              <a:t>Near the end of the terminator, the RNA is complementary to a downstream region, and like many RNA sequences, can form </a:t>
            </a:r>
            <a:r>
              <a:rPr lang="en-US" b="1" i="1" dirty="0" err="1"/>
              <a:t>intrastrand</a:t>
            </a:r>
            <a:r>
              <a:rPr lang="en-US" dirty="0"/>
              <a:t> complementary base pairs.</a:t>
            </a:r>
            <a:endParaRPr lang="en-US" b="1" i="1" dirty="0"/>
          </a:p>
          <a:p>
            <a:pPr>
              <a:defRPr/>
            </a:pPr>
            <a:endParaRPr lang="en-US" dirty="0"/>
          </a:p>
        </p:txBody>
      </p:sp>
    </p:spTree>
    <p:extLst>
      <p:ext uri="{BB962C8B-B14F-4D97-AF65-F5344CB8AC3E}">
        <p14:creationId xmlns:p14="http://schemas.microsoft.com/office/powerpoint/2010/main" val="2589500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endParaRPr lang="en-US">
              <a:latin typeface="Calibri" charset="0"/>
              <a:ea typeface="MS PGothic" charset="0"/>
            </a:endParaRPr>
          </a:p>
        </p:txBody>
      </p:sp>
      <p:sp>
        <p:nvSpPr>
          <p:cNvPr id="28674" name="Content Placeholder 2"/>
          <p:cNvSpPr>
            <a:spLocks noGrp="1"/>
          </p:cNvSpPr>
          <p:nvPr>
            <p:ph idx="1"/>
          </p:nvPr>
        </p:nvSpPr>
        <p:spPr/>
        <p:txBody>
          <a:bodyPr/>
          <a:lstStyle/>
          <a:p>
            <a:r>
              <a:rPr lang="en-US">
                <a:latin typeface="Calibri" charset="0"/>
                <a:ea typeface="MS PGothic" charset="0"/>
              </a:rPr>
              <a:t>Intrastrand base-pairing forms secondary structure in the RNA.  The terminator forms a type of secondary structure sometimes called a hairpin, but which resembles this stem-loop.</a:t>
            </a:r>
          </a:p>
          <a:p>
            <a:pPr lvl="1"/>
            <a:endParaRPr lang="en-US">
              <a:latin typeface="Calibri" charset="0"/>
              <a:ea typeface="MS PGothic" charset="0"/>
            </a:endParaRPr>
          </a:p>
        </p:txBody>
      </p:sp>
      <p:pic>
        <p:nvPicPr>
          <p:cNvPr id="2867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4079875"/>
            <a:ext cx="62357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81651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endParaRPr lang="en-US">
              <a:latin typeface="Calibri" charset="0"/>
              <a:ea typeface="MS PGothic" charset="0"/>
            </a:endParaRPr>
          </a:p>
        </p:txBody>
      </p:sp>
      <p:pic>
        <p:nvPicPr>
          <p:cNvPr id="2969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3118772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normAutofit fontScale="90000"/>
          </a:bodyPr>
          <a:lstStyle/>
          <a:p>
            <a:r>
              <a:rPr lang="en-US">
                <a:latin typeface="Calibri" charset="0"/>
                <a:ea typeface="MS PGothic" charset="0"/>
              </a:rPr>
              <a:t>How termination is thought to work…</a:t>
            </a:r>
          </a:p>
        </p:txBody>
      </p:sp>
      <p:pic>
        <p:nvPicPr>
          <p:cNvPr id="3072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16428" r="-16428"/>
          <a:stretch>
            <a:fillRect/>
          </a:stretch>
        </p:blipFill>
        <p:spPr/>
      </p:pic>
    </p:spTree>
    <p:extLst>
      <p:ext uri="{BB962C8B-B14F-4D97-AF65-F5344CB8AC3E}">
        <p14:creationId xmlns:p14="http://schemas.microsoft.com/office/powerpoint/2010/main" val="3051943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endParaRPr lang="en-US">
              <a:latin typeface="Calibri" charset="0"/>
              <a:ea typeface="MS PGothic" charset="0"/>
            </a:endParaRPr>
          </a:p>
        </p:txBody>
      </p:sp>
      <p:sp>
        <p:nvSpPr>
          <p:cNvPr id="3" name="Content Placeholder 2"/>
          <p:cNvSpPr>
            <a:spLocks noGrp="1"/>
          </p:cNvSpPr>
          <p:nvPr>
            <p:ph idx="1"/>
          </p:nvPr>
        </p:nvSpPr>
        <p:spPr/>
        <p:txBody>
          <a:bodyPr/>
          <a:lstStyle/>
          <a:p>
            <a:pPr>
              <a:defRPr/>
            </a:pPr>
            <a:r>
              <a:rPr lang="en-US" dirty="0"/>
              <a:t>Note---that the RNA itself assists in transcription termination.  This is called </a:t>
            </a:r>
            <a:r>
              <a:rPr lang="en-US" b="1" i="1" dirty="0"/>
              <a:t>intrinsic termination</a:t>
            </a:r>
            <a:r>
              <a:rPr lang="en-US" dirty="0"/>
              <a:t>. No other factors are necessary.</a:t>
            </a:r>
          </a:p>
          <a:p>
            <a:pPr>
              <a:defRPr/>
            </a:pPr>
            <a:endParaRPr lang="en-US" dirty="0"/>
          </a:p>
          <a:p>
            <a:pPr marL="0" indent="0">
              <a:buFont typeface="Arial" charset="0"/>
              <a:buNone/>
              <a:defRPr/>
            </a:pPr>
            <a:r>
              <a:rPr lang="en-US" dirty="0"/>
              <a:t>Termination is especially important in prokaryotes because protein encoding genes are located so near each other!</a:t>
            </a:r>
            <a:endParaRPr lang="en-US" dirty="0">
              <a:latin typeface="Symbol" charset="2"/>
              <a:cs typeface="Symbol" charset="2"/>
            </a:endParaRPr>
          </a:p>
        </p:txBody>
      </p:sp>
    </p:spTree>
    <p:extLst>
      <p:ext uri="{BB962C8B-B14F-4D97-AF65-F5344CB8AC3E}">
        <p14:creationId xmlns:p14="http://schemas.microsoft.com/office/powerpoint/2010/main" val="3639614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atin typeface="Calibri" charset="0"/>
                <a:ea typeface="MS PGothic" charset="0"/>
              </a:rPr>
              <a:t>Rho-dependent termination</a:t>
            </a:r>
          </a:p>
        </p:txBody>
      </p:sp>
      <p:sp>
        <p:nvSpPr>
          <p:cNvPr id="3" name="Content Placeholder 2"/>
          <p:cNvSpPr>
            <a:spLocks noGrp="1"/>
          </p:cNvSpPr>
          <p:nvPr>
            <p:ph idx="1"/>
          </p:nvPr>
        </p:nvSpPr>
        <p:spPr/>
        <p:txBody>
          <a:bodyPr/>
          <a:lstStyle/>
          <a:p>
            <a:pPr>
              <a:defRPr/>
            </a:pPr>
            <a:r>
              <a:rPr lang="en-US" dirty="0"/>
              <a:t>Some </a:t>
            </a:r>
            <a:r>
              <a:rPr lang="en-US" i="1" dirty="0"/>
              <a:t>E. coli </a:t>
            </a:r>
            <a:r>
              <a:rPr lang="en-US" dirty="0"/>
              <a:t>genes cannot terminate with the terminator sequence alone.  They require an additional protein factor.</a:t>
            </a:r>
          </a:p>
          <a:p>
            <a:pPr>
              <a:defRPr/>
            </a:pPr>
            <a:endParaRPr lang="en-US" dirty="0"/>
          </a:p>
          <a:p>
            <a:pPr>
              <a:defRPr/>
            </a:pPr>
            <a:r>
              <a:rPr lang="en-US" dirty="0"/>
              <a:t>The factor is called </a:t>
            </a:r>
            <a:r>
              <a:rPr lang="en-US" b="1" dirty="0"/>
              <a:t>Rho (</a:t>
            </a:r>
            <a:r>
              <a:rPr lang="en-US" b="1" dirty="0">
                <a:latin typeface="Symbol" charset="2"/>
                <a:cs typeface="Symbol" charset="2"/>
              </a:rPr>
              <a:t>r)</a:t>
            </a:r>
          </a:p>
          <a:p>
            <a:pPr>
              <a:defRPr/>
            </a:pPr>
            <a:endParaRPr lang="en-US" dirty="0">
              <a:latin typeface="Symbol" charset="2"/>
              <a:cs typeface="Symbol" charset="2"/>
            </a:endParaRPr>
          </a:p>
          <a:p>
            <a:pPr marL="0" indent="0">
              <a:buFont typeface="Arial" charset="0"/>
              <a:buNone/>
              <a:defRPr/>
            </a:pPr>
            <a:r>
              <a:rPr lang="en-US" dirty="0">
                <a:cs typeface="Symbol" charset="2"/>
              </a:rPr>
              <a:t>Rho is thought to dislodge both </a:t>
            </a:r>
            <a:r>
              <a:rPr lang="en-US" dirty="0" err="1">
                <a:cs typeface="Symbol" charset="2"/>
              </a:rPr>
              <a:t>RNApol</a:t>
            </a:r>
            <a:r>
              <a:rPr lang="en-US" dirty="0">
                <a:cs typeface="Symbol" charset="2"/>
              </a:rPr>
              <a:t> and the new RNA from the DNA template</a:t>
            </a:r>
          </a:p>
          <a:p>
            <a:pPr>
              <a:defRPr/>
            </a:pPr>
            <a:endParaRPr lang="en-US" dirty="0"/>
          </a:p>
        </p:txBody>
      </p:sp>
    </p:spTree>
    <p:extLst>
      <p:ext uri="{BB962C8B-B14F-4D97-AF65-F5344CB8AC3E}">
        <p14:creationId xmlns:p14="http://schemas.microsoft.com/office/powerpoint/2010/main" val="4127117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endParaRPr lang="en-US">
              <a:latin typeface="Calibri" charset="0"/>
              <a:ea typeface="MS PGothic" charset="0"/>
            </a:endParaRPr>
          </a:p>
        </p:txBody>
      </p:sp>
      <p:pic>
        <p:nvPicPr>
          <p:cNvPr id="3379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l="-151529" r="-151529"/>
          <a:stretch>
            <a:fillRect/>
          </a:stretch>
        </p:blipFill>
        <p:spPr/>
      </p:pic>
    </p:spTree>
    <p:extLst>
      <p:ext uri="{BB962C8B-B14F-4D97-AF65-F5344CB8AC3E}">
        <p14:creationId xmlns:p14="http://schemas.microsoft.com/office/powerpoint/2010/main" val="3842624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Since there is little coverage of the basics of transcription in your text---let’s back up to define the </a:t>
            </a:r>
            <a:r>
              <a:rPr lang="en-US" u="sng" dirty="0"/>
              <a:t>2 basic players in transcription</a:t>
            </a:r>
            <a:r>
              <a:rPr lang="en-US" dirty="0"/>
              <a:t>:</a:t>
            </a:r>
          </a:p>
          <a:p>
            <a:r>
              <a:rPr lang="en-US" b="1" dirty="0"/>
              <a:t>The gene</a:t>
            </a:r>
            <a:r>
              <a:rPr lang="en-US" dirty="0"/>
              <a:t>---The DNA which provides the template for RNA polymerase to synthesize a complementary RNA molecule.</a:t>
            </a:r>
          </a:p>
          <a:p>
            <a:r>
              <a:rPr lang="en-US" b="1" dirty="0"/>
              <a:t>The proteins </a:t>
            </a:r>
            <a:r>
              <a:rPr lang="en-US" dirty="0"/>
              <a:t>(like RNA polymerase) that find the gene and facilitate some aspect of transcription.</a:t>
            </a:r>
          </a:p>
        </p:txBody>
      </p:sp>
    </p:spTree>
    <p:extLst>
      <p:ext uri="{BB962C8B-B14F-4D97-AF65-F5344CB8AC3E}">
        <p14:creationId xmlns:p14="http://schemas.microsoft.com/office/powerpoint/2010/main" val="759697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endParaRPr lang="en-US">
              <a:latin typeface="Calibri" charset="0"/>
              <a:ea typeface="MS PGothic" charset="0"/>
            </a:endParaRPr>
          </a:p>
        </p:txBody>
      </p:sp>
      <p:sp>
        <p:nvSpPr>
          <p:cNvPr id="34818" name="Content Placeholder 2"/>
          <p:cNvSpPr>
            <a:spLocks noGrp="1"/>
          </p:cNvSpPr>
          <p:nvPr>
            <p:ph idx="1"/>
          </p:nvPr>
        </p:nvSpPr>
        <p:spPr/>
        <p:txBody>
          <a:bodyPr/>
          <a:lstStyle/>
          <a:p>
            <a:r>
              <a:rPr lang="en-US">
                <a:latin typeface="Calibri" charset="0"/>
                <a:ea typeface="MS PGothic" charset="0"/>
              </a:rPr>
              <a:t>Depending on the gene, many rounds of transcription will occur is succession so many molecules of RNA are formed from the same gene.</a:t>
            </a:r>
          </a:p>
          <a:p>
            <a:endParaRPr lang="en-US">
              <a:latin typeface="Calibri" charset="0"/>
              <a:ea typeface="MS PGothic" charset="0"/>
            </a:endParaRPr>
          </a:p>
          <a:p>
            <a:r>
              <a:rPr lang="en-US">
                <a:latin typeface="Calibri" charset="0"/>
                <a:ea typeface="MS PGothic" charset="0"/>
              </a:rPr>
              <a:t>(See picture at beginning of chapter 13)</a:t>
            </a:r>
          </a:p>
        </p:txBody>
      </p:sp>
    </p:spTree>
    <p:extLst>
      <p:ext uri="{BB962C8B-B14F-4D97-AF65-F5344CB8AC3E}">
        <p14:creationId xmlns:p14="http://schemas.microsoft.com/office/powerpoint/2010/main" val="397393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endParaRPr lang="en-US">
              <a:latin typeface="Calibri" charset="0"/>
              <a:ea typeface="MS PGothic" charset="0"/>
            </a:endParaRPr>
          </a:p>
        </p:txBody>
      </p:sp>
      <p:pic>
        <p:nvPicPr>
          <p:cNvPr id="3584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9087" b="9087"/>
          <a:stretch>
            <a:fillRect/>
          </a:stretch>
        </p:blipFill>
        <p:spPr/>
      </p:pic>
    </p:spTree>
    <p:extLst>
      <p:ext uri="{BB962C8B-B14F-4D97-AF65-F5344CB8AC3E}">
        <p14:creationId xmlns:p14="http://schemas.microsoft.com/office/powerpoint/2010/main" val="2788589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normAutofit fontScale="90000"/>
          </a:bodyPr>
          <a:lstStyle/>
          <a:p>
            <a:r>
              <a:rPr lang="en-US" sz="3600">
                <a:latin typeface="Calibri" charset="0"/>
                <a:ea typeface="MS PGothic" charset="0"/>
              </a:rPr>
              <a:t>Transcription tree---be sure to understand what each part represents</a:t>
            </a:r>
          </a:p>
        </p:txBody>
      </p:sp>
      <p:pic>
        <p:nvPicPr>
          <p:cNvPr id="3686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21674" b="21674"/>
          <a:stretch>
            <a:fillRect/>
          </a:stretch>
        </p:blipFill>
        <p:spPr/>
      </p:pic>
    </p:spTree>
    <p:extLst>
      <p:ext uri="{BB962C8B-B14F-4D97-AF65-F5344CB8AC3E}">
        <p14:creationId xmlns:p14="http://schemas.microsoft.com/office/powerpoint/2010/main" val="1736559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Similar to the origin of replication, DNA sequences making up the gene play a role in getting the gene transcribed.  Among the most important, is a sequence called the promoter.</a:t>
            </a:r>
          </a:p>
          <a:p>
            <a:endParaRPr lang="en-US" dirty="0"/>
          </a:p>
          <a:p>
            <a:r>
              <a:rPr lang="en-US" dirty="0"/>
              <a:t>Basic structure of a gene</a:t>
            </a:r>
            <a:r>
              <a:rPr lang="is-IS" dirty="0"/>
              <a:t>….on board</a:t>
            </a:r>
            <a:r>
              <a:rPr lang="en-US" dirty="0"/>
              <a:t> </a:t>
            </a:r>
          </a:p>
        </p:txBody>
      </p:sp>
    </p:spTree>
    <p:extLst>
      <p:ext uri="{BB962C8B-B14F-4D97-AF65-F5344CB8AC3E}">
        <p14:creationId xmlns:p14="http://schemas.microsoft.com/office/powerpoint/2010/main" val="3663216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RNA polymerase binds the promoter, which is located near the start site for transcription.</a:t>
            </a:r>
          </a:p>
          <a:p>
            <a:endParaRPr lang="en-US" dirty="0"/>
          </a:p>
          <a:p>
            <a:r>
              <a:rPr lang="en-US" dirty="0"/>
              <a:t>RNA polymerase usually needs assistance in locating and binding the promoter. </a:t>
            </a:r>
          </a:p>
        </p:txBody>
      </p:sp>
    </p:spTree>
    <p:extLst>
      <p:ext uri="{BB962C8B-B14F-4D97-AF65-F5344CB8AC3E}">
        <p14:creationId xmlns:p14="http://schemas.microsoft.com/office/powerpoint/2010/main" val="4046452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atin typeface="Calibri" charset="0"/>
                <a:ea typeface="MS PGothic" charset="0"/>
              </a:rPr>
              <a:t>The mechanism of transcription</a:t>
            </a:r>
          </a:p>
        </p:txBody>
      </p:sp>
      <p:sp>
        <p:nvSpPr>
          <p:cNvPr id="37890" name="Content Placeholder 2"/>
          <p:cNvSpPr>
            <a:spLocks noGrp="1"/>
          </p:cNvSpPr>
          <p:nvPr>
            <p:ph idx="1"/>
          </p:nvPr>
        </p:nvSpPr>
        <p:spPr/>
        <p:txBody>
          <a:bodyPr/>
          <a:lstStyle/>
          <a:p>
            <a:r>
              <a:rPr lang="en-US">
                <a:latin typeface="Calibri" charset="0"/>
                <a:ea typeface="MS PGothic" charset="0"/>
              </a:rPr>
              <a:t>“Who” taught us about transcription?  </a:t>
            </a:r>
            <a:r>
              <a:rPr lang="en-US" i="1">
                <a:latin typeface="Calibri" charset="0"/>
                <a:ea typeface="MS PGothic" charset="0"/>
              </a:rPr>
              <a:t>E. coli </a:t>
            </a:r>
            <a:r>
              <a:rPr lang="en-US">
                <a:latin typeface="Calibri" charset="0"/>
                <a:ea typeface="MS PGothic" charset="0"/>
              </a:rPr>
              <a:t>of course!</a:t>
            </a:r>
          </a:p>
          <a:p>
            <a:endParaRPr lang="en-US">
              <a:latin typeface="Calibri" charset="0"/>
              <a:ea typeface="MS PGothic" charset="0"/>
            </a:endParaRPr>
          </a:p>
          <a:p>
            <a:pPr lvl="1"/>
            <a:r>
              <a:rPr lang="en-US">
                <a:latin typeface="Calibri" charset="0"/>
                <a:ea typeface="MS PGothic" charset="0"/>
              </a:rPr>
              <a:t>Much of the research that lead to the description of the central dogma of molecular biology came from studies using </a:t>
            </a:r>
            <a:r>
              <a:rPr lang="en-US" i="1">
                <a:latin typeface="Calibri" charset="0"/>
                <a:ea typeface="MS PGothic" charset="0"/>
              </a:rPr>
              <a:t>E. coli</a:t>
            </a:r>
            <a:r>
              <a:rPr lang="en-US">
                <a:latin typeface="Calibri" charset="0"/>
                <a:ea typeface="MS PGothic" charset="0"/>
              </a:rPr>
              <a:t> and the viruses (bacteriophages) that infect</a:t>
            </a:r>
            <a:r>
              <a:rPr lang="en-US" i="1">
                <a:latin typeface="Calibri" charset="0"/>
                <a:ea typeface="MS PGothic" charset="0"/>
              </a:rPr>
              <a:t> E. coli.</a:t>
            </a:r>
          </a:p>
        </p:txBody>
      </p:sp>
    </p:spTree>
    <p:extLst>
      <p:ext uri="{BB962C8B-B14F-4D97-AF65-F5344CB8AC3E}">
        <p14:creationId xmlns:p14="http://schemas.microsoft.com/office/powerpoint/2010/main" val="3091945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atin typeface="Calibri" charset="0"/>
                <a:ea typeface="MS PGothic" charset="0"/>
              </a:rPr>
              <a:t>For example…</a:t>
            </a:r>
          </a:p>
        </p:txBody>
      </p:sp>
      <p:sp>
        <p:nvSpPr>
          <p:cNvPr id="38914" name="Content Placeholder 2"/>
          <p:cNvSpPr>
            <a:spLocks noGrp="1"/>
          </p:cNvSpPr>
          <p:nvPr>
            <p:ph idx="1"/>
          </p:nvPr>
        </p:nvSpPr>
        <p:spPr/>
        <p:txBody>
          <a:bodyPr/>
          <a:lstStyle/>
          <a:p>
            <a:r>
              <a:rPr lang="en-US" u="sng">
                <a:latin typeface="Calibri" charset="0"/>
                <a:ea typeface="MS PGothic" charset="0"/>
              </a:rPr>
              <a:t>Base composition </a:t>
            </a:r>
            <a:r>
              <a:rPr lang="en-US">
                <a:latin typeface="Calibri" charset="0"/>
                <a:ea typeface="MS PGothic" charset="0"/>
              </a:rPr>
              <a:t>studies of </a:t>
            </a:r>
            <a:r>
              <a:rPr lang="en-US" i="1">
                <a:latin typeface="Calibri" charset="0"/>
                <a:ea typeface="MS PGothic" charset="0"/>
              </a:rPr>
              <a:t>E. coli </a:t>
            </a:r>
            <a:r>
              <a:rPr lang="en-US">
                <a:latin typeface="Calibri" charset="0"/>
                <a:ea typeface="MS PGothic" charset="0"/>
              </a:rPr>
              <a:t>following infection with bacteriophages suggested phage DNA was changed into phage RNA.</a:t>
            </a:r>
          </a:p>
          <a:p>
            <a:pPr lvl="1"/>
            <a:r>
              <a:rPr lang="en-US">
                <a:latin typeface="Calibri" charset="0"/>
                <a:ea typeface="MS PGothic" charset="0"/>
              </a:rPr>
              <a:t>Table 13.6</a:t>
            </a:r>
          </a:p>
          <a:p>
            <a:pPr lvl="1"/>
            <a:endParaRPr lang="en-US">
              <a:latin typeface="Calibri" charset="0"/>
              <a:ea typeface="MS PGothic" charset="0"/>
            </a:endParaRPr>
          </a:p>
          <a:p>
            <a:pPr lvl="1">
              <a:buFont typeface="Arial" charset="0"/>
              <a:buChar char="•"/>
            </a:pPr>
            <a:r>
              <a:rPr lang="en-US" sz="3200" u="sng">
                <a:latin typeface="Calibri" charset="0"/>
                <a:ea typeface="MS PGothic" charset="0"/>
              </a:rPr>
              <a:t>Hybridization</a:t>
            </a:r>
            <a:r>
              <a:rPr lang="en-US" sz="3200">
                <a:latin typeface="Calibri" charset="0"/>
                <a:ea typeface="MS PGothic" charset="0"/>
              </a:rPr>
              <a:t> studies confirmed that RNA produced in cells was complementary to a DNA template.</a:t>
            </a:r>
          </a:p>
        </p:txBody>
      </p:sp>
    </p:spTree>
    <p:extLst>
      <p:ext uri="{BB962C8B-B14F-4D97-AF65-F5344CB8AC3E}">
        <p14:creationId xmlns:p14="http://schemas.microsoft.com/office/powerpoint/2010/main" val="365464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atin typeface="Calibri" charset="0"/>
                <a:ea typeface="MS PGothic" charset="0"/>
              </a:rPr>
              <a:t>RNA polymerase</a:t>
            </a:r>
          </a:p>
        </p:txBody>
      </p:sp>
      <p:sp>
        <p:nvSpPr>
          <p:cNvPr id="39938" name="Content Placeholder 2"/>
          <p:cNvSpPr>
            <a:spLocks noGrp="1"/>
          </p:cNvSpPr>
          <p:nvPr>
            <p:ph idx="1"/>
          </p:nvPr>
        </p:nvSpPr>
        <p:spPr>
          <a:xfrm>
            <a:off x="457200" y="1600200"/>
            <a:ext cx="8229600" cy="5257800"/>
          </a:xfrm>
        </p:spPr>
        <p:txBody>
          <a:bodyPr/>
          <a:lstStyle/>
          <a:p>
            <a:r>
              <a:rPr lang="en-US" dirty="0">
                <a:latin typeface="Calibri" charset="0"/>
                <a:ea typeface="MS PGothic" charset="0"/>
              </a:rPr>
              <a:t>A unique enzyme was isolated from rat liver in 1959 by Samuel Weiss which showed the same general requirement (DNA template)  as DNA polymerase but which produced RNA.</a:t>
            </a:r>
          </a:p>
          <a:p>
            <a:endParaRPr lang="en-US" dirty="0">
              <a:latin typeface="Calibri" charset="0"/>
              <a:ea typeface="MS PGothic" charset="0"/>
            </a:endParaRPr>
          </a:p>
          <a:p>
            <a:r>
              <a:rPr lang="en-US" dirty="0">
                <a:latin typeface="Calibri" charset="0"/>
                <a:ea typeface="MS PGothic" charset="0"/>
              </a:rPr>
              <a:t>Unlike DNA polymerases…this enzyme required no primer.  It was able to like </a:t>
            </a:r>
            <a:r>
              <a:rPr lang="en-US" i="1" dirty="0">
                <a:latin typeface="Calibri" charset="0"/>
                <a:ea typeface="MS PGothic" charset="0"/>
              </a:rPr>
              <a:t>ribonucleotides</a:t>
            </a:r>
            <a:r>
              <a:rPr lang="en-US" dirty="0">
                <a:latin typeface="Calibri" charset="0"/>
                <a:ea typeface="MS PGothic" charset="0"/>
              </a:rPr>
              <a:t> directly </a:t>
            </a:r>
            <a:r>
              <a:rPr lang="en-US" i="1" dirty="0">
                <a:latin typeface="Calibri" charset="0"/>
                <a:ea typeface="MS PGothic" charset="0"/>
              </a:rPr>
              <a:t>de novo</a:t>
            </a:r>
            <a:r>
              <a:rPr lang="en-US" dirty="0">
                <a:latin typeface="Calibri" charset="0"/>
                <a:ea typeface="MS PGothic" charset="0"/>
              </a:rPr>
              <a:t>.</a:t>
            </a:r>
          </a:p>
          <a:p>
            <a:pPr lvl="1"/>
            <a:endParaRPr lang="en-US" dirty="0">
              <a:latin typeface="Calibri" charset="0"/>
              <a:ea typeface="MS PGothic" charset="0"/>
            </a:endParaRPr>
          </a:p>
        </p:txBody>
      </p:sp>
    </p:spTree>
    <p:extLst>
      <p:ext uri="{BB962C8B-B14F-4D97-AF65-F5344CB8AC3E}">
        <p14:creationId xmlns:p14="http://schemas.microsoft.com/office/powerpoint/2010/main" val="3388992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4035</TotalTime>
  <Words>1548</Words>
  <Application>Microsoft Macintosh PowerPoint</Application>
  <PresentationFormat>On-screen Show (4:3)</PresentationFormat>
  <Paragraphs>132</Paragraphs>
  <Slides>42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ＭＳ Ｐゴシック</vt:lpstr>
      <vt:lpstr>ＭＳ Ｐゴシック</vt:lpstr>
      <vt:lpstr>Arial</vt:lpstr>
      <vt:lpstr>Calibri</vt:lpstr>
      <vt:lpstr>Symbol</vt:lpstr>
      <vt:lpstr>Office Theme</vt:lpstr>
      <vt:lpstr>Molecular Biology Biol 480</vt:lpstr>
      <vt:lpstr>Announcements/Assignments </vt:lpstr>
      <vt:lpstr>Where were we?</vt:lpstr>
      <vt:lpstr>PowerPoint Presentation</vt:lpstr>
      <vt:lpstr>PowerPoint Presentation</vt:lpstr>
      <vt:lpstr>PowerPoint Presentation</vt:lpstr>
      <vt:lpstr>The mechanism of transcription</vt:lpstr>
      <vt:lpstr>For example…</vt:lpstr>
      <vt:lpstr>RNA polymerase</vt:lpstr>
      <vt:lpstr>RNA polymerase</vt:lpstr>
      <vt:lpstr>PowerPoint Presentation</vt:lpstr>
      <vt:lpstr>PowerPoint Presentation</vt:lpstr>
      <vt:lpstr>Structure of an E. coli gene…. </vt:lpstr>
      <vt:lpstr>PowerPoint Presentation</vt:lpstr>
      <vt:lpstr>PowerPoint Presentation</vt:lpstr>
      <vt:lpstr>Envision how this works…</vt:lpstr>
      <vt:lpstr>PowerPoint Presentation</vt:lpstr>
      <vt:lpstr>Recall this slide…identify the 2 parts of the picture.</vt:lpstr>
      <vt:lpstr> Transcription in all organisms involves 2 basic types of elements. </vt:lpstr>
      <vt:lpstr>Transcription in prokaryotes</vt:lpstr>
      <vt:lpstr>PowerPoint Presentation</vt:lpstr>
      <vt:lpstr>PowerPoint Presentation</vt:lpstr>
      <vt:lpstr>PowerPoint Presentation</vt:lpstr>
      <vt:lpstr>PowerPoint Presentation</vt:lpstr>
      <vt:lpstr>Elongation</vt:lpstr>
      <vt:lpstr>PowerPoint Presentation</vt:lpstr>
      <vt:lpstr>PowerPoint Presentation</vt:lpstr>
      <vt:lpstr>PowerPoint Presentation</vt:lpstr>
      <vt:lpstr>Some good animations…</vt:lpstr>
      <vt:lpstr>Transcription termination</vt:lpstr>
      <vt:lpstr>“Consensus” sequence of terminator</vt:lpstr>
      <vt:lpstr>PowerPoint Presentation</vt:lpstr>
      <vt:lpstr>DNA and RNA play a role in termination…</vt:lpstr>
      <vt:lpstr>PowerPoint Presentation</vt:lpstr>
      <vt:lpstr>PowerPoint Presentation</vt:lpstr>
      <vt:lpstr>How termination is thought to work…</vt:lpstr>
      <vt:lpstr>PowerPoint Presentation</vt:lpstr>
      <vt:lpstr>Rho-dependent termination</vt:lpstr>
      <vt:lpstr>PowerPoint Presentation</vt:lpstr>
      <vt:lpstr>PowerPoint Presentation</vt:lpstr>
      <vt:lpstr>PowerPoint Presentation</vt:lpstr>
      <vt:lpstr>Transcription tree---be sure to understand what each part represents</vt:lpstr>
    </vt:vector>
  </TitlesOfParts>
  <Manager/>
  <Company>Minot State University</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Biology Biol 480</dc:title>
  <dc:subject/>
  <dc:creator>Heidi Super</dc:creator>
  <cp:keywords/>
  <dc:description/>
  <cp:lastModifiedBy>Microsoft Office User</cp:lastModifiedBy>
  <cp:revision>201</cp:revision>
  <cp:lastPrinted>2019-02-20T19:12:38Z</cp:lastPrinted>
  <dcterms:created xsi:type="dcterms:W3CDTF">2012-08-22T01:19:49Z</dcterms:created>
  <dcterms:modified xsi:type="dcterms:W3CDTF">2019-02-24T22:27:30Z</dcterms:modified>
  <cp:category/>
</cp:coreProperties>
</file>